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18.xml" ContentType="application/vnd.openxmlformats-officedocument.theme+xml"/>
  <Override PartName="/ppt/notesSlides/notesSlide16.xml" ContentType="application/vnd.openxmlformats-officedocument.presentationml.notesSlide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theme/theme14.xml" ContentType="application/vnd.openxmlformats-officedocument.theme+xml"/>
  <Override PartName="/ppt/notesSlides/notesSlide12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theme/theme12.xml" ContentType="application/vnd.openxmlformats-officedocument.them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10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Masters/slideMaster14.xml" ContentType="application/vnd.openxmlformats-officedocument.presentationml.slideMaster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17.xml" ContentType="application/vnd.openxmlformats-officedocument.them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6.xml" ContentType="application/vnd.openxmlformats-officedocument.theme+xml"/>
  <Override PartName="/ppt/notesSlides/notesSlide14.xml" ContentType="application/vnd.openxmlformats-officedocument.presentationml.notesSlide+xml"/>
  <Override PartName="/ppt/slideMasters/slideMaster13.xml" ContentType="application/vnd.openxmlformats-officedocument.presentationml.slideMaster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698" r:id="rId3"/>
    <p:sldMasterId id="2147483700" r:id="rId4"/>
    <p:sldMasterId id="2147483702" r:id="rId5"/>
    <p:sldMasterId id="2147483704" r:id="rId6"/>
    <p:sldMasterId id="2147483706" r:id="rId7"/>
    <p:sldMasterId id="2147483708" r:id="rId8"/>
    <p:sldMasterId id="2147483710" r:id="rId9"/>
    <p:sldMasterId id="2147483712" r:id="rId10"/>
    <p:sldMasterId id="2147483714" r:id="rId11"/>
    <p:sldMasterId id="2147483716" r:id="rId12"/>
    <p:sldMasterId id="2147483718" r:id="rId13"/>
    <p:sldMasterId id="2147483720" r:id="rId14"/>
    <p:sldMasterId id="2147483722" r:id="rId15"/>
    <p:sldMasterId id="2147483724" r:id="rId16"/>
  </p:sldMasterIdLst>
  <p:notesMasterIdLst>
    <p:notesMasterId r:id="rId46"/>
  </p:notesMasterIdLst>
  <p:handoutMasterIdLst>
    <p:handoutMasterId r:id="rId47"/>
  </p:handoutMasterIdLst>
  <p:sldIdLst>
    <p:sldId id="256" r:id="rId17"/>
    <p:sldId id="272" r:id="rId18"/>
    <p:sldId id="279" r:id="rId19"/>
    <p:sldId id="257" r:id="rId20"/>
    <p:sldId id="275" r:id="rId21"/>
    <p:sldId id="261" r:id="rId22"/>
    <p:sldId id="260" r:id="rId23"/>
    <p:sldId id="262" r:id="rId24"/>
    <p:sldId id="263" r:id="rId25"/>
    <p:sldId id="273" r:id="rId26"/>
    <p:sldId id="265" r:id="rId27"/>
    <p:sldId id="274" r:id="rId28"/>
    <p:sldId id="264" r:id="rId29"/>
    <p:sldId id="278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2287" autoAdjust="0"/>
  </p:normalViewPr>
  <p:slideViewPr>
    <p:cSldViewPr>
      <p:cViewPr>
        <p:scale>
          <a:sx n="66" d="100"/>
          <a:sy n="66" d="100"/>
        </p:scale>
        <p:origin x="-461" y="10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0" d="100"/>
          <a:sy n="40" d="100"/>
        </p:scale>
        <p:origin x="-2414" y="-82"/>
      </p:cViewPr>
      <p:guideLst>
        <p:guide orient="horz" pos="2928"/>
        <p:guide pos="2167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slide" Target="slides/slide26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41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slide" Target="slides/slide24.xml"/><Relationship Id="rId45" Type="http://schemas.openxmlformats.org/officeDocument/2006/relationships/slide" Target="slides/slide29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49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4" Type="http://schemas.openxmlformats.org/officeDocument/2006/relationships/slide" Target="slides/slide2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slide" Target="slides/slide27.xml"/><Relationship Id="rId48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D77D1C-6835-4AEF-BA12-81FB2D384887}" type="doc">
      <dgm:prSet loTypeId="urn:microsoft.com/office/officeart/2005/8/layout/hList3" loCatId="list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FA5100BF-EFF8-46E1-AA73-6BD8E59BD9EC}">
      <dgm:prSet phldrT="[Text]"/>
      <dgm:spPr>
        <a:solidFill>
          <a:srgbClr val="002060"/>
        </a:solidFill>
      </dgm:spPr>
      <dgm:t>
        <a:bodyPr/>
        <a:lstStyle/>
        <a:p>
          <a:r>
            <a:rPr lang="en-US" dirty="0" smtClean="0"/>
            <a:t>Collaboration – Best Practices – Sustainability</a:t>
          </a:r>
          <a:endParaRPr lang="en-US" dirty="0"/>
        </a:p>
      </dgm:t>
    </dgm:pt>
    <dgm:pt modelId="{46D8C20B-B3C7-4723-A6C1-D69AE5E08F02}" type="parTrans" cxnId="{982FE22A-8DDF-4970-A6FB-AF78DD4FF2E6}">
      <dgm:prSet/>
      <dgm:spPr/>
      <dgm:t>
        <a:bodyPr/>
        <a:lstStyle/>
        <a:p>
          <a:endParaRPr lang="en-US"/>
        </a:p>
      </dgm:t>
    </dgm:pt>
    <dgm:pt modelId="{251E81A7-05BA-4A92-B1CB-0D5B8416AF95}" type="sibTrans" cxnId="{982FE22A-8DDF-4970-A6FB-AF78DD4FF2E6}">
      <dgm:prSet/>
      <dgm:spPr/>
      <dgm:t>
        <a:bodyPr/>
        <a:lstStyle/>
        <a:p>
          <a:endParaRPr lang="en-US"/>
        </a:p>
      </dgm:t>
    </dgm:pt>
    <dgm:pt modelId="{CFBDEFDB-0348-4CA9-A118-00AC86B6BA42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3800" dirty="0" smtClean="0"/>
            <a:t>Data</a:t>
          </a:r>
          <a:r>
            <a:rPr lang="en-US" sz="6500" dirty="0" smtClean="0"/>
            <a:t> </a:t>
          </a:r>
          <a:r>
            <a:rPr lang="en-US" sz="3800" dirty="0" smtClean="0"/>
            <a:t>Driven</a:t>
          </a:r>
          <a:endParaRPr lang="en-US" sz="3800" dirty="0"/>
        </a:p>
      </dgm:t>
    </dgm:pt>
    <dgm:pt modelId="{AA6B3C25-B1D1-42E4-A534-B1FF2BE6EDF4}" type="parTrans" cxnId="{749DC2AE-51C9-44D5-A88A-EF505AFA1BCA}">
      <dgm:prSet/>
      <dgm:spPr/>
      <dgm:t>
        <a:bodyPr/>
        <a:lstStyle/>
        <a:p>
          <a:endParaRPr lang="en-US"/>
        </a:p>
      </dgm:t>
    </dgm:pt>
    <dgm:pt modelId="{839BD2A3-2BE4-4C1E-BAAD-E12DB9BC1DC5}" type="sibTrans" cxnId="{749DC2AE-51C9-44D5-A88A-EF505AFA1BCA}">
      <dgm:prSet/>
      <dgm:spPr/>
      <dgm:t>
        <a:bodyPr/>
        <a:lstStyle/>
        <a:p>
          <a:endParaRPr lang="en-US"/>
        </a:p>
      </dgm:t>
    </dgm:pt>
    <dgm:pt modelId="{5069F296-3842-469E-BB52-087F9EAE26C5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3800" dirty="0" smtClean="0"/>
            <a:t>Continuous </a:t>
          </a:r>
        </a:p>
        <a:p>
          <a:r>
            <a:rPr lang="en-US" sz="3800" dirty="0" smtClean="0"/>
            <a:t>Improvement</a:t>
          </a:r>
          <a:endParaRPr lang="en-US" sz="3800" dirty="0"/>
        </a:p>
      </dgm:t>
    </dgm:pt>
    <dgm:pt modelId="{5C5983C6-04DD-4536-934D-D67997A4AAEC}" type="parTrans" cxnId="{05ABBB49-666A-4AE0-9E77-38DA7F6DF240}">
      <dgm:prSet/>
      <dgm:spPr/>
      <dgm:t>
        <a:bodyPr/>
        <a:lstStyle/>
        <a:p>
          <a:endParaRPr lang="en-US"/>
        </a:p>
      </dgm:t>
    </dgm:pt>
    <dgm:pt modelId="{683DC5DA-ED92-438E-A93B-02BBD8B01380}" type="sibTrans" cxnId="{05ABBB49-666A-4AE0-9E77-38DA7F6DF240}">
      <dgm:prSet/>
      <dgm:spPr/>
      <dgm:t>
        <a:bodyPr/>
        <a:lstStyle/>
        <a:p>
          <a:endParaRPr lang="en-US"/>
        </a:p>
      </dgm:t>
    </dgm:pt>
    <dgm:pt modelId="{71B99D0A-3773-459C-9D29-7C243C73572A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3800" dirty="0" smtClean="0"/>
            <a:t>Advocacy</a:t>
          </a:r>
          <a:endParaRPr lang="en-US" sz="3800" dirty="0"/>
        </a:p>
      </dgm:t>
    </dgm:pt>
    <dgm:pt modelId="{CC4AB804-467E-442D-A959-1347F05DB04D}" type="parTrans" cxnId="{75600399-37F6-4121-937F-86FEF554695A}">
      <dgm:prSet/>
      <dgm:spPr/>
      <dgm:t>
        <a:bodyPr/>
        <a:lstStyle/>
        <a:p>
          <a:endParaRPr lang="en-US"/>
        </a:p>
      </dgm:t>
    </dgm:pt>
    <dgm:pt modelId="{D58C0820-000C-4DC6-ABA5-C9A052A755E0}" type="sibTrans" cxnId="{75600399-37F6-4121-937F-86FEF554695A}">
      <dgm:prSet/>
      <dgm:spPr/>
      <dgm:t>
        <a:bodyPr/>
        <a:lstStyle/>
        <a:p>
          <a:endParaRPr lang="en-US"/>
        </a:p>
      </dgm:t>
    </dgm:pt>
    <dgm:pt modelId="{6FF1B457-25E7-454C-B029-7B57D771F7AE}" type="pres">
      <dgm:prSet presAssocID="{81D77D1C-6835-4AEF-BA12-81FB2D384887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1EABB61-E4D6-4278-A798-A3D4E4D70A1D}" type="pres">
      <dgm:prSet presAssocID="{FA5100BF-EFF8-46E1-AA73-6BD8E59BD9EC}" presName="roof" presStyleLbl="dkBgShp" presStyleIdx="0" presStyleCnt="2"/>
      <dgm:spPr/>
      <dgm:t>
        <a:bodyPr/>
        <a:lstStyle/>
        <a:p>
          <a:endParaRPr lang="en-US"/>
        </a:p>
      </dgm:t>
    </dgm:pt>
    <dgm:pt modelId="{498A9A67-4F5B-466D-8192-56698AF19A94}" type="pres">
      <dgm:prSet presAssocID="{FA5100BF-EFF8-46E1-AA73-6BD8E59BD9EC}" presName="pillars" presStyleCnt="0"/>
      <dgm:spPr/>
      <dgm:t>
        <a:bodyPr/>
        <a:lstStyle/>
        <a:p>
          <a:endParaRPr lang="en-US"/>
        </a:p>
      </dgm:t>
    </dgm:pt>
    <dgm:pt modelId="{081AD2E6-8842-4D69-931F-B3C72A9CB531}" type="pres">
      <dgm:prSet presAssocID="{FA5100BF-EFF8-46E1-AA73-6BD8E59BD9EC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A97C5B-42FD-42E5-B593-05CD1A1AD661}" type="pres">
      <dgm:prSet presAssocID="{5069F296-3842-469E-BB52-087F9EAE26C5}" presName="pillarX" presStyleLbl="node1" presStyleIdx="1" presStyleCnt="3" custScaleX="117782" custLinFactNeighborX="0" custLinFactNeighborY="4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2E5B67-972D-4ADC-BF31-E91CD8CB36F6}" type="pres">
      <dgm:prSet presAssocID="{71B99D0A-3773-459C-9D29-7C243C73572A}" presName="pillarX" presStyleLbl="node1" presStyleIdx="2" presStyleCnt="3" custLinFactNeighborX="0" custLinFactNeighborY="4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38691B-6B2E-4617-9B2C-54E5F96784E7}" type="pres">
      <dgm:prSet presAssocID="{FA5100BF-EFF8-46E1-AA73-6BD8E59BD9EC}" presName="base" presStyleLbl="dkBgShp" presStyleIdx="1" presStyleCnt="2"/>
      <dgm:spPr>
        <a:solidFill>
          <a:srgbClr val="002060"/>
        </a:solidFill>
      </dgm:spPr>
      <dgm:t>
        <a:bodyPr/>
        <a:lstStyle/>
        <a:p>
          <a:endParaRPr lang="en-US"/>
        </a:p>
      </dgm:t>
    </dgm:pt>
  </dgm:ptLst>
  <dgm:cxnLst>
    <dgm:cxn modelId="{982FE22A-8DDF-4970-A6FB-AF78DD4FF2E6}" srcId="{81D77D1C-6835-4AEF-BA12-81FB2D384887}" destId="{FA5100BF-EFF8-46E1-AA73-6BD8E59BD9EC}" srcOrd="0" destOrd="0" parTransId="{46D8C20B-B3C7-4723-A6C1-D69AE5E08F02}" sibTransId="{251E81A7-05BA-4A92-B1CB-0D5B8416AF95}"/>
    <dgm:cxn modelId="{05ABBB49-666A-4AE0-9E77-38DA7F6DF240}" srcId="{FA5100BF-EFF8-46E1-AA73-6BD8E59BD9EC}" destId="{5069F296-3842-469E-BB52-087F9EAE26C5}" srcOrd="1" destOrd="0" parTransId="{5C5983C6-04DD-4536-934D-D67997A4AAEC}" sibTransId="{683DC5DA-ED92-438E-A93B-02BBD8B01380}"/>
    <dgm:cxn modelId="{5715F37B-7CFE-4B8D-A5B4-A913752D050A}" type="presOf" srcId="{FA5100BF-EFF8-46E1-AA73-6BD8E59BD9EC}" destId="{D1EABB61-E4D6-4278-A798-A3D4E4D70A1D}" srcOrd="0" destOrd="0" presId="urn:microsoft.com/office/officeart/2005/8/layout/hList3"/>
    <dgm:cxn modelId="{749DC2AE-51C9-44D5-A88A-EF505AFA1BCA}" srcId="{FA5100BF-EFF8-46E1-AA73-6BD8E59BD9EC}" destId="{CFBDEFDB-0348-4CA9-A118-00AC86B6BA42}" srcOrd="0" destOrd="0" parTransId="{AA6B3C25-B1D1-42E4-A534-B1FF2BE6EDF4}" sibTransId="{839BD2A3-2BE4-4C1E-BAAD-E12DB9BC1DC5}"/>
    <dgm:cxn modelId="{B4F6C773-EA75-4B10-8F0A-2C690EF3FA2D}" type="presOf" srcId="{71B99D0A-3773-459C-9D29-7C243C73572A}" destId="{892E5B67-972D-4ADC-BF31-E91CD8CB36F6}" srcOrd="0" destOrd="0" presId="urn:microsoft.com/office/officeart/2005/8/layout/hList3"/>
    <dgm:cxn modelId="{03B1594A-3679-4DA7-A4E2-638A583320E5}" type="presOf" srcId="{5069F296-3842-469E-BB52-087F9EAE26C5}" destId="{80A97C5B-42FD-42E5-B593-05CD1A1AD661}" srcOrd="0" destOrd="0" presId="urn:microsoft.com/office/officeart/2005/8/layout/hList3"/>
    <dgm:cxn modelId="{EE057E87-3255-4E20-A00D-EF3402B4F31E}" type="presOf" srcId="{CFBDEFDB-0348-4CA9-A118-00AC86B6BA42}" destId="{081AD2E6-8842-4D69-931F-B3C72A9CB531}" srcOrd="0" destOrd="0" presId="urn:microsoft.com/office/officeart/2005/8/layout/hList3"/>
    <dgm:cxn modelId="{5944CC04-962F-4DD6-A701-FE5B7AFCDA07}" type="presOf" srcId="{81D77D1C-6835-4AEF-BA12-81FB2D384887}" destId="{6FF1B457-25E7-454C-B029-7B57D771F7AE}" srcOrd="0" destOrd="0" presId="urn:microsoft.com/office/officeart/2005/8/layout/hList3"/>
    <dgm:cxn modelId="{75600399-37F6-4121-937F-86FEF554695A}" srcId="{FA5100BF-EFF8-46E1-AA73-6BD8E59BD9EC}" destId="{71B99D0A-3773-459C-9D29-7C243C73572A}" srcOrd="2" destOrd="0" parTransId="{CC4AB804-467E-442D-A959-1347F05DB04D}" sibTransId="{D58C0820-000C-4DC6-ABA5-C9A052A755E0}"/>
    <dgm:cxn modelId="{17A696E5-45E1-4842-BD19-7A7A8E25B43C}" type="presParOf" srcId="{6FF1B457-25E7-454C-B029-7B57D771F7AE}" destId="{D1EABB61-E4D6-4278-A798-A3D4E4D70A1D}" srcOrd="0" destOrd="0" presId="urn:microsoft.com/office/officeart/2005/8/layout/hList3"/>
    <dgm:cxn modelId="{F7CC2640-C012-424B-A8FF-E2FC5D0722A3}" type="presParOf" srcId="{6FF1B457-25E7-454C-B029-7B57D771F7AE}" destId="{498A9A67-4F5B-466D-8192-56698AF19A94}" srcOrd="1" destOrd="0" presId="urn:microsoft.com/office/officeart/2005/8/layout/hList3"/>
    <dgm:cxn modelId="{2D0771A0-029A-47A3-9B92-FFE355D3AA92}" type="presParOf" srcId="{498A9A67-4F5B-466D-8192-56698AF19A94}" destId="{081AD2E6-8842-4D69-931F-B3C72A9CB531}" srcOrd="0" destOrd="0" presId="urn:microsoft.com/office/officeart/2005/8/layout/hList3"/>
    <dgm:cxn modelId="{F17DE833-D2FB-4C42-9226-2A3A2BDBFB9B}" type="presParOf" srcId="{498A9A67-4F5B-466D-8192-56698AF19A94}" destId="{80A97C5B-42FD-42E5-B593-05CD1A1AD661}" srcOrd="1" destOrd="0" presId="urn:microsoft.com/office/officeart/2005/8/layout/hList3"/>
    <dgm:cxn modelId="{BF6EE9FA-7031-4736-BFBA-3B22CE9302F4}" type="presParOf" srcId="{498A9A67-4F5B-466D-8192-56698AF19A94}" destId="{892E5B67-972D-4ADC-BF31-E91CD8CB36F6}" srcOrd="2" destOrd="0" presId="urn:microsoft.com/office/officeart/2005/8/layout/hList3"/>
    <dgm:cxn modelId="{FA98F302-9910-438F-AF46-8D04F21158AA}" type="presParOf" srcId="{6FF1B457-25E7-454C-B029-7B57D771F7AE}" destId="{7A38691B-6B2E-4617-9B2C-54E5F96784E7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264FBEC3-A7CE-48D2-AAB2-987333CF0224}" type="datetimeFigureOut">
              <a:rPr lang="en-US" smtClean="0"/>
              <a:pPr/>
              <a:t>11/17/2011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0C91FA85-CD22-4333-A4AC-E6CA5EFB15C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A08066F4-2BF8-4267-8C09-C09401ED5701}" type="datetimeFigureOut">
              <a:rPr lang="en-US" smtClean="0"/>
              <a:pPr/>
              <a:t>11/17/2011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1840F8DA-1011-4479-8AC2-09B35FFF2C9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0F8DA-1011-4479-8AC2-09B35FFF2C9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0F8DA-1011-4479-8AC2-09B35FFF2C9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6969" y="697230"/>
            <a:ext cx="458787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</a:t>
            </a:r>
          </a:p>
          <a:p>
            <a:r>
              <a:rPr lang="en-US" i="0" dirty="0" smtClean="0"/>
              <a:t>Outline of grant goals,</a:t>
            </a:r>
            <a:r>
              <a:rPr lang="en-US" i="0" baseline="0" dirty="0" smtClean="0"/>
              <a:t> strategies, status</a:t>
            </a: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030F3-E1AD-4045-9C7F-884C64E65111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6969" y="697230"/>
            <a:ext cx="458787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030F3-E1AD-4045-9C7F-884C64E65111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6969" y="697230"/>
            <a:ext cx="458787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Invest in local health accreditation preparation</a:t>
            </a:r>
          </a:p>
          <a:p>
            <a:r>
              <a:rPr lang="en-US" dirty="0" smtClean="0"/>
              <a:t>Pursue State level accreditation</a:t>
            </a:r>
          </a:p>
          <a:p>
            <a:r>
              <a:rPr lang="en-US" dirty="0" smtClean="0"/>
              <a:t>Continue to</a:t>
            </a:r>
            <a:r>
              <a:rPr lang="en-US" baseline="0" dirty="0" smtClean="0"/>
              <a:t> embed QI/CI in how we do our 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030F3-E1AD-4045-9C7F-884C64E65111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6969" y="697230"/>
            <a:ext cx="458787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Enhance public health engagement in policy-making process that affect the health of Oregonians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030F3-E1AD-4045-9C7F-884C64E65111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 driven – Effectively</a:t>
            </a:r>
            <a:r>
              <a:rPr lang="en-US" baseline="0" dirty="0" smtClean="0"/>
              <a:t> utilizing data to inform decision making. Having access to tools to support analysis and data sharing.</a:t>
            </a:r>
          </a:p>
          <a:p>
            <a:r>
              <a:rPr lang="en-US" baseline="0" dirty="0" smtClean="0"/>
              <a:t>Advocacy – Being able to effectively communicate what we have learned in our data collection and analysis. Getting the right message to the right people at the right time, in a way they want to hear.</a:t>
            </a:r>
          </a:p>
          <a:p>
            <a:r>
              <a:rPr lang="en-US" baseline="0" dirty="0" smtClean="0"/>
              <a:t>Continuous Improvement– The foundation on which everything rests. How do we equip folks at all levels of the system to confidently participate in this new way of working?</a:t>
            </a:r>
          </a:p>
          <a:p>
            <a:r>
              <a:rPr lang="en-US" baseline="0" dirty="0" smtClean="0"/>
              <a:t>Collaboration, Best Practices, Sustainability – Share the successes and lessons learned throughout the system so we can learn from one another.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030F3-E1AD-4045-9C7F-884C64E65111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6969" y="697230"/>
            <a:ext cx="458787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Goal: Enhance the public health system’s capacity to provide efficient and effective</a:t>
            </a:r>
          </a:p>
          <a:p>
            <a:r>
              <a:rPr lang="en-US" dirty="0" smtClean="0"/>
              <a:t>services.</a:t>
            </a:r>
          </a:p>
          <a:p>
            <a:endParaRPr lang="en-US" dirty="0" smtClean="0"/>
          </a:p>
          <a:p>
            <a:r>
              <a:rPr lang="en-US" dirty="0" smtClean="0"/>
              <a:t>Develop and disseminate tool(s) to access, analyze and display data – CHAT and Performance Management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030F3-E1AD-4045-9C7F-884C64E65111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6969" y="697230"/>
            <a:ext cx="458787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Standards around health assessments, QI, other</a:t>
            </a:r>
            <a:r>
              <a:rPr lang="en-US" baseline="0" dirty="0" smtClean="0"/>
              <a:t> accreditation needs TBD</a:t>
            </a:r>
          </a:p>
          <a:p>
            <a:r>
              <a:rPr lang="en-US" baseline="0" dirty="0" smtClean="0"/>
              <a:t>How do we want to approach training? Online, webinar, in person, communities of practice, regional groups</a:t>
            </a:r>
          </a:p>
          <a:p>
            <a:r>
              <a:rPr lang="en-US" baseline="0" dirty="0" smtClean="0"/>
              <a:t>Coaching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030F3-E1AD-4045-9C7F-884C64E65111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6969" y="697230"/>
            <a:ext cx="458787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Goal: Strengthen public health system partnerships and the public’s understanding of the importance of public health.</a:t>
            </a:r>
          </a:p>
          <a:p>
            <a:endParaRPr lang="en-US" dirty="0" smtClean="0"/>
          </a:p>
          <a:p>
            <a:r>
              <a:rPr lang="en-US" b="1" dirty="0" smtClean="0"/>
              <a:t>Activities:</a:t>
            </a:r>
          </a:p>
          <a:p>
            <a:r>
              <a:rPr lang="en-US" dirty="0" smtClean="0"/>
              <a:t>· Assess public health system communication and share improvement results.</a:t>
            </a:r>
          </a:p>
          <a:p>
            <a:r>
              <a:rPr lang="en-US" dirty="0" smtClean="0"/>
              <a:t>· Build cross-jurisdictional collaboration between public health and emerging partners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030F3-E1AD-4045-9C7F-884C64E65111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6969" y="697230"/>
            <a:ext cx="458787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24458">
              <a:defRPr/>
            </a:pPr>
            <a:r>
              <a:rPr lang="en-US" dirty="0" smtClean="0"/>
              <a:t>Benton, Clackamas, Columbia, Curry, Deschutes (for Central Oregon region), Lincoln, Linn,</a:t>
            </a:r>
            <a:r>
              <a:rPr lang="en-US" baseline="0" dirty="0" smtClean="0"/>
              <a:t> Marion, Multnomah, North Central Public Health District, Polk, Union and Yamhill.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030F3-E1AD-4045-9C7F-884C64E65111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0F8DA-1011-4479-8AC2-09B35FFF2C9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Benton County</a:t>
            </a:r>
          </a:p>
          <a:p>
            <a:r>
              <a:rPr lang="en-US" dirty="0" smtClean="0"/>
              <a:t>Central Oregon Consortium</a:t>
            </a:r>
          </a:p>
          <a:p>
            <a:r>
              <a:rPr lang="en-US" dirty="0" smtClean="0"/>
              <a:t>Clackamas County</a:t>
            </a:r>
          </a:p>
          <a:p>
            <a:r>
              <a:rPr lang="en-US" dirty="0" smtClean="0"/>
              <a:t>Columbia County</a:t>
            </a:r>
          </a:p>
          <a:p>
            <a:r>
              <a:rPr lang="en-US" dirty="0" smtClean="0"/>
              <a:t>Curry County</a:t>
            </a:r>
          </a:p>
          <a:p>
            <a:r>
              <a:rPr lang="en-US" dirty="0" smtClean="0"/>
              <a:t>Lincoln County</a:t>
            </a:r>
          </a:p>
          <a:p>
            <a:r>
              <a:rPr lang="en-US" dirty="0" smtClean="0"/>
              <a:t>Linn County</a:t>
            </a:r>
          </a:p>
          <a:p>
            <a:r>
              <a:rPr lang="en-US" dirty="0" smtClean="0"/>
              <a:t>Marion County</a:t>
            </a:r>
          </a:p>
          <a:p>
            <a:r>
              <a:rPr lang="en-US" dirty="0" smtClean="0"/>
              <a:t>Multnomah County</a:t>
            </a:r>
          </a:p>
          <a:p>
            <a:r>
              <a:rPr lang="en-US" dirty="0" smtClean="0"/>
              <a:t>North Central Public Health District</a:t>
            </a:r>
          </a:p>
          <a:p>
            <a:r>
              <a:rPr lang="en-US" dirty="0" smtClean="0"/>
              <a:t>Polk County</a:t>
            </a:r>
          </a:p>
          <a:p>
            <a:r>
              <a:rPr lang="en-US" dirty="0" smtClean="0"/>
              <a:t>Union County</a:t>
            </a:r>
          </a:p>
          <a:p>
            <a:r>
              <a:rPr lang="en-US" dirty="0" smtClean="0"/>
              <a:t>Yamhill County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030F3-E1AD-4045-9C7F-884C64E65111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6969" y="697230"/>
            <a:ext cx="458787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030F3-E1AD-4045-9C7F-884C64E65111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6969" y="697230"/>
            <a:ext cx="458787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1" defTabSz="924458">
              <a:defRPr/>
            </a:pPr>
            <a:r>
              <a:rPr lang="en-US" dirty="0" smtClean="0"/>
              <a:t>Know where we are…Where are going…How we are getting there</a:t>
            </a:r>
          </a:p>
          <a:p>
            <a:pPr marL="0" lvl="1" defTabSz="924458">
              <a:defRPr/>
            </a:pPr>
            <a:r>
              <a:rPr lang="en-US" dirty="0" smtClean="0"/>
              <a:t>Excited to be on this journey to share what we do well and find</a:t>
            </a:r>
            <a:r>
              <a:rPr lang="en-US" baseline="0" dirty="0" smtClean="0"/>
              <a:t> ways to continually improve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030F3-E1AD-4045-9C7F-884C64E65111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SHARE PMP Message</a:t>
            </a:r>
            <a:r>
              <a:rPr lang="en-US" b="1" baseline="0" dirty="0" smtClean="0"/>
              <a:t> Map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030F3-E1AD-4045-9C7F-884C64E65111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0F8DA-1011-4479-8AC2-09B35FFF2C9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0F8DA-1011-4479-8AC2-09B35FFF2C9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0F8DA-1011-4479-8AC2-09B35FFF2C9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0F8DA-1011-4479-8AC2-09B35FFF2C9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0F8DA-1011-4479-8AC2-09B35FFF2C9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0F8DA-1011-4479-8AC2-09B35FFF2C9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0F8DA-1011-4479-8AC2-09B35FFF2C9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A1E22-CEFE-4484-9AE9-9CB948402BDD}" type="datetimeFigureOut">
              <a:rPr lang="en-US" smtClean="0"/>
              <a:pPr/>
              <a:t>11/17/2011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FA8DDF8-76C0-423E-A0BE-1F0D3BEF52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A1E22-CEFE-4484-9AE9-9CB948402BDD}" type="datetimeFigureOut">
              <a:rPr lang="en-US" smtClean="0"/>
              <a:pPr/>
              <a:t>11/17/2011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8DDF8-76C0-423E-A0BE-1F0D3BEF52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CFA8DDF8-76C0-423E-A0BE-1F0D3BEF52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A1E22-CEFE-4484-9AE9-9CB948402BDD}" type="datetimeFigureOut">
              <a:rPr lang="en-US" smtClean="0"/>
              <a:pPr/>
              <a:t>11/17/2011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324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196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4D9F-75AC-4A67-A14F-DB4BD405410E}" type="datetimeFigureOut">
              <a:rPr lang="en-US" smtClean="0">
                <a:solidFill>
                  <a:srgbClr val="FFFFFF"/>
                </a:solidFill>
              </a:rPr>
              <a:pPr/>
              <a:t>11/17/2011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464D6-BEC2-4D33-BE9D-923ED37456C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2057400"/>
            <a:ext cx="7391400" cy="1981200"/>
          </a:xfrm>
        </p:spPr>
        <p:txBody>
          <a:bodyPr>
            <a:normAutofit/>
          </a:bodyPr>
          <a:lstStyle>
            <a:lvl1pPr algn="ctr">
              <a:defRPr sz="4800" b="1">
                <a:solidFill>
                  <a:srgbClr val="00599A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04800" y="6400800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PHD Performance Management Program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29" name="Picture 5" descr="PMP head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4290" y="-8965"/>
            <a:ext cx="9235440" cy="2157073"/>
          </a:xfrm>
          <a:prstGeom prst="rect">
            <a:avLst/>
          </a:prstGeom>
          <a:noFill/>
          <a:ln w="9525" algn="ctr">
            <a:miter lim="800000"/>
            <a:headEnd/>
            <a:tailEnd/>
          </a:ln>
        </p:spPr>
      </p:pic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600">
                <a:solidFill>
                  <a:srgbClr val="00518E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4D9F-75AC-4A67-A14F-DB4BD405410E}" type="datetimeFigureOut">
              <a:rPr lang="en-US" smtClean="0">
                <a:solidFill>
                  <a:srgbClr val="FFFFFF"/>
                </a:solidFill>
              </a:rPr>
              <a:pPr/>
              <a:t>11/17/2011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464D6-BEC2-4D33-BE9D-923ED37456C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600">
                <a:solidFill>
                  <a:srgbClr val="00518E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4D9F-75AC-4A67-A14F-DB4BD405410E}" type="datetimeFigureOut">
              <a:rPr lang="en-US" smtClean="0">
                <a:solidFill>
                  <a:srgbClr val="FFFFFF"/>
                </a:solidFill>
              </a:rPr>
              <a:pPr/>
              <a:t>11/17/2011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464D6-BEC2-4D33-BE9D-923ED37456C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600">
                <a:solidFill>
                  <a:srgbClr val="00518E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4D9F-75AC-4A67-A14F-DB4BD405410E}" type="datetimeFigureOut">
              <a:rPr lang="en-US" smtClean="0">
                <a:solidFill>
                  <a:srgbClr val="FFFFFF"/>
                </a:solidFill>
              </a:rPr>
              <a:pPr/>
              <a:t>11/17/2011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464D6-BEC2-4D33-BE9D-923ED37456C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600">
                <a:solidFill>
                  <a:srgbClr val="00518E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4D9F-75AC-4A67-A14F-DB4BD405410E}" type="datetimeFigureOut">
              <a:rPr lang="en-US" smtClean="0">
                <a:solidFill>
                  <a:srgbClr val="FFFFFF"/>
                </a:solidFill>
              </a:rPr>
              <a:pPr/>
              <a:t>11/17/2011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464D6-BEC2-4D33-BE9D-923ED37456C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600">
                <a:solidFill>
                  <a:srgbClr val="00518E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4D9F-75AC-4A67-A14F-DB4BD405410E}" type="datetimeFigureOut">
              <a:rPr lang="en-US" smtClean="0">
                <a:solidFill>
                  <a:srgbClr val="FFFFFF"/>
                </a:solidFill>
              </a:rPr>
              <a:pPr/>
              <a:t>11/17/2011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464D6-BEC2-4D33-BE9D-923ED37456C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600">
                <a:solidFill>
                  <a:srgbClr val="00518E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4D9F-75AC-4A67-A14F-DB4BD405410E}" type="datetimeFigureOut">
              <a:rPr lang="en-US" smtClean="0">
                <a:solidFill>
                  <a:srgbClr val="FFFFFF"/>
                </a:solidFill>
              </a:rPr>
              <a:pPr/>
              <a:t>11/17/2011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464D6-BEC2-4D33-BE9D-923ED37456C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600">
                <a:solidFill>
                  <a:srgbClr val="00518E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4D9F-75AC-4A67-A14F-DB4BD405410E}" type="datetimeFigureOut">
              <a:rPr lang="en-US" smtClean="0">
                <a:solidFill>
                  <a:srgbClr val="FFFFFF"/>
                </a:solidFill>
              </a:rPr>
              <a:pPr/>
              <a:t>11/17/2011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464D6-BEC2-4D33-BE9D-923ED37456C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A1E22-CEFE-4484-9AE9-9CB948402BDD}" type="datetimeFigureOut">
              <a:rPr lang="en-US" smtClean="0"/>
              <a:pPr/>
              <a:t>11/17/2011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CFA8DDF8-76C0-423E-A0BE-1F0D3BEF52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600">
                <a:solidFill>
                  <a:srgbClr val="00518E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4D9F-75AC-4A67-A14F-DB4BD405410E}" type="datetimeFigureOut">
              <a:rPr lang="en-US" smtClean="0">
                <a:solidFill>
                  <a:srgbClr val="FFFFFF"/>
                </a:solidFill>
              </a:rPr>
              <a:pPr/>
              <a:t>11/17/2011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464D6-BEC2-4D33-BE9D-923ED37456C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600">
                <a:solidFill>
                  <a:srgbClr val="00518E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4D9F-75AC-4A67-A14F-DB4BD405410E}" type="datetimeFigureOut">
              <a:rPr lang="en-US" smtClean="0">
                <a:solidFill>
                  <a:srgbClr val="FFFFFF"/>
                </a:solidFill>
              </a:rPr>
              <a:pPr/>
              <a:t>11/17/2011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464D6-BEC2-4D33-BE9D-923ED37456C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600">
                <a:solidFill>
                  <a:srgbClr val="00518E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4D9F-75AC-4A67-A14F-DB4BD405410E}" type="datetimeFigureOut">
              <a:rPr lang="en-US" smtClean="0">
                <a:solidFill>
                  <a:srgbClr val="FFFFFF"/>
                </a:solidFill>
              </a:rPr>
              <a:pPr/>
              <a:t>11/17/2011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464D6-BEC2-4D33-BE9D-923ED37456C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600">
                <a:solidFill>
                  <a:srgbClr val="00518E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4D9F-75AC-4A67-A14F-DB4BD405410E}" type="datetimeFigureOut">
              <a:rPr lang="en-US" smtClean="0">
                <a:solidFill>
                  <a:srgbClr val="FFFFFF"/>
                </a:solidFill>
              </a:rPr>
              <a:pPr/>
              <a:t>11/17/2011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464D6-BEC2-4D33-BE9D-923ED37456C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600">
                <a:solidFill>
                  <a:srgbClr val="00518E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4D9F-75AC-4A67-A14F-DB4BD405410E}" type="datetimeFigureOut">
              <a:rPr lang="en-US" smtClean="0">
                <a:solidFill>
                  <a:srgbClr val="FFFFFF"/>
                </a:solidFill>
              </a:rPr>
              <a:pPr/>
              <a:t>11/17/2011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464D6-BEC2-4D33-BE9D-923ED37456C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600">
                <a:solidFill>
                  <a:srgbClr val="00518E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4D9F-75AC-4A67-A14F-DB4BD405410E}" type="datetimeFigureOut">
              <a:rPr lang="en-US" smtClean="0">
                <a:solidFill>
                  <a:srgbClr val="FFFFFF"/>
                </a:solidFill>
              </a:rPr>
              <a:pPr/>
              <a:t>11/17/2011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464D6-BEC2-4D33-BE9D-923ED37456C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600">
                <a:solidFill>
                  <a:srgbClr val="00518E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4D9F-75AC-4A67-A14F-DB4BD405410E}" type="datetimeFigureOut">
              <a:rPr lang="en-US" smtClean="0">
                <a:solidFill>
                  <a:srgbClr val="FFFFFF"/>
                </a:solidFill>
              </a:rPr>
              <a:pPr/>
              <a:t>11/17/2011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464D6-BEC2-4D33-BE9D-923ED37456C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A1E22-CEFE-4484-9AE9-9CB948402BDD}" type="datetimeFigureOut">
              <a:rPr lang="en-US" smtClean="0"/>
              <a:pPr/>
              <a:t>11/17/2011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FA8DDF8-76C0-423E-A0BE-1F0D3BEF52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CDCA1E22-CEFE-4484-9AE9-9CB948402BDD}" type="datetimeFigureOut">
              <a:rPr lang="en-US" smtClean="0"/>
              <a:pPr/>
              <a:t>11/17/2011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8DDF8-76C0-423E-A0BE-1F0D3BEF52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A1E22-CEFE-4484-9AE9-9CB948402BDD}" type="datetimeFigureOut">
              <a:rPr lang="en-US" smtClean="0"/>
              <a:pPr/>
              <a:t>11/17/2011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CFA8DDF8-76C0-423E-A0BE-1F0D3BEF52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A1E22-CEFE-4484-9AE9-9CB948402BDD}" type="datetimeFigureOut">
              <a:rPr lang="en-US" smtClean="0"/>
              <a:pPr/>
              <a:t>11/17/2011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CFA8DDF8-76C0-423E-A0BE-1F0D3BEF52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A1E22-CEFE-4484-9AE9-9CB948402BDD}" type="datetimeFigureOut">
              <a:rPr lang="en-US" smtClean="0"/>
              <a:pPr/>
              <a:t>11/17/2011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FA8DDF8-76C0-423E-A0BE-1F0D3BEF52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FA8DDF8-76C0-423E-A0BE-1F0D3BEF52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A1E22-CEFE-4484-9AE9-9CB948402BDD}" type="datetimeFigureOut">
              <a:rPr lang="en-US" smtClean="0"/>
              <a:pPr/>
              <a:t>11/17/2011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CFA8DDF8-76C0-423E-A0BE-1F0D3BEF52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CDCA1E22-CEFE-4484-9AE9-9CB948402BDD}" type="datetimeFigureOut">
              <a:rPr lang="en-US" smtClean="0"/>
              <a:pPr/>
              <a:t>11/17/2011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.pn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4.png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4.png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.png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.png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.png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CDCA1E22-CEFE-4484-9AE9-9CB948402BDD}" type="datetimeFigureOut">
              <a:rPr lang="en-US" smtClean="0"/>
              <a:pPr/>
              <a:t>11/17/2011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FA8DDF8-76C0-423E-A0BE-1F0D3BEF52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228600"/>
            <a:ext cx="7924800" cy="1066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304800"/>
            <a:ext cx="79248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53304D9F-75AC-4A67-A14F-DB4BD405410E}" type="datetimeFigureOut">
              <a:rPr lang="en-US" smtClean="0">
                <a:solidFill>
                  <a:srgbClr val="FFFFFF"/>
                </a:solidFill>
              </a:rPr>
              <a:pPr/>
              <a:t>11/17/2011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D7464D6-BEC2-4D33-BE9D-923ED37456C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026" name="Picture 2" descr="I:\OA\Public Health Week 2011\Print Materials\Logos from Sponsors\oha_logo_s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4094" y="6490309"/>
            <a:ext cx="977900" cy="367691"/>
          </a:xfrm>
          <a:prstGeom prst="rect">
            <a:avLst/>
          </a:prstGeom>
          <a:noFill/>
        </p:spPr>
      </p:pic>
      <p:cxnSp>
        <p:nvCxnSpPr>
          <p:cNvPr id="13" name="Straight Connector 12"/>
          <p:cNvCxnSpPr/>
          <p:nvPr/>
        </p:nvCxnSpPr>
        <p:spPr>
          <a:xfrm>
            <a:off x="0" y="6450106"/>
            <a:ext cx="9144000" cy="0"/>
          </a:xfrm>
          <a:prstGeom prst="line">
            <a:avLst/>
          </a:prstGeom>
          <a:ln w="19050">
            <a:solidFill>
              <a:srgbClr val="FE8D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0" y="6530788"/>
            <a:ext cx="32832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599A"/>
                </a:solidFill>
                <a:latin typeface="Century Gothic" pitchFamily="34" charset="0"/>
              </a:rPr>
              <a:t>PHD Performance Management Program</a:t>
            </a:r>
            <a:endParaRPr lang="en-US" sz="1200" dirty="0">
              <a:solidFill>
                <a:srgbClr val="00599A"/>
              </a:solidFill>
              <a:latin typeface="Century Gothic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1295400"/>
            <a:ext cx="8001000" cy="0"/>
          </a:xfrm>
          <a:prstGeom prst="line">
            <a:avLst/>
          </a:prstGeom>
          <a:ln w="76200">
            <a:solidFill>
              <a:srgbClr val="0059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0" y="1238248"/>
            <a:ext cx="8001000" cy="0"/>
          </a:xfrm>
          <a:prstGeom prst="line">
            <a:avLst/>
          </a:prstGeom>
          <a:ln w="38100">
            <a:solidFill>
              <a:srgbClr val="FE8D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/>
          <p:nvPr/>
        </p:nvGrpSpPr>
        <p:grpSpPr>
          <a:xfrm>
            <a:off x="7620000" y="35715"/>
            <a:ext cx="1447800" cy="1434954"/>
            <a:chOff x="7620000" y="35715"/>
            <a:chExt cx="1447800" cy="1434954"/>
          </a:xfrm>
        </p:grpSpPr>
        <p:sp>
          <p:nvSpPr>
            <p:cNvPr id="21" name="Oval 20"/>
            <p:cNvSpPr/>
            <p:nvPr userDrawn="1"/>
          </p:nvSpPr>
          <p:spPr>
            <a:xfrm>
              <a:off x="7655723" y="76200"/>
              <a:ext cx="1371600" cy="137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11" name="Picture 10" descr="10216325.png"/>
            <p:cNvPicPr>
              <a:picLocks noChangeAspect="1"/>
            </p:cNvPicPr>
            <p:nvPr userDrawn="1"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bright="-10000" contrast="34000"/>
            </a:blip>
            <a:srcRect b="6898"/>
            <a:stretch>
              <a:fillRect/>
            </a:stretch>
          </p:blipFill>
          <p:spPr>
            <a:xfrm>
              <a:off x="7620000" y="35715"/>
              <a:ext cx="1447800" cy="1434954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transition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Century Gothic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accent1"/>
          </a:solidFill>
          <a:latin typeface="Century Gothic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accent1"/>
          </a:solidFill>
          <a:latin typeface="Century Gothic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1"/>
          </a:solidFill>
          <a:latin typeface="Century Gothic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1"/>
          </a:solidFill>
          <a:latin typeface="Century Gothic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400" i="1" kern="1200">
          <a:solidFill>
            <a:schemeClr val="accent1"/>
          </a:solidFill>
          <a:latin typeface="Century Gothic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228600"/>
            <a:ext cx="7924800" cy="1066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304800"/>
            <a:ext cx="79248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53304D9F-75AC-4A67-A14F-DB4BD405410E}" type="datetimeFigureOut">
              <a:rPr lang="en-US" smtClean="0">
                <a:solidFill>
                  <a:srgbClr val="FFFFFF"/>
                </a:solidFill>
              </a:rPr>
              <a:pPr/>
              <a:t>11/17/2011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D7464D6-BEC2-4D33-BE9D-923ED37456C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026" name="Picture 2" descr="I:\OA\Public Health Week 2011\Print Materials\Logos from Sponsors\oha_logo_s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4094" y="6490309"/>
            <a:ext cx="977900" cy="367691"/>
          </a:xfrm>
          <a:prstGeom prst="rect">
            <a:avLst/>
          </a:prstGeom>
          <a:noFill/>
        </p:spPr>
      </p:pic>
      <p:cxnSp>
        <p:nvCxnSpPr>
          <p:cNvPr id="13" name="Straight Connector 12"/>
          <p:cNvCxnSpPr/>
          <p:nvPr/>
        </p:nvCxnSpPr>
        <p:spPr>
          <a:xfrm>
            <a:off x="0" y="6450106"/>
            <a:ext cx="9144000" cy="0"/>
          </a:xfrm>
          <a:prstGeom prst="line">
            <a:avLst/>
          </a:prstGeom>
          <a:ln w="19050">
            <a:solidFill>
              <a:srgbClr val="FE8D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0" y="6530788"/>
            <a:ext cx="32832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599A"/>
                </a:solidFill>
                <a:latin typeface="Century Gothic" pitchFamily="34" charset="0"/>
              </a:rPr>
              <a:t>PHD Performance Management Program</a:t>
            </a:r>
            <a:endParaRPr lang="en-US" sz="1200" dirty="0">
              <a:solidFill>
                <a:srgbClr val="00599A"/>
              </a:solidFill>
              <a:latin typeface="Century Gothic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1295400"/>
            <a:ext cx="8001000" cy="0"/>
          </a:xfrm>
          <a:prstGeom prst="line">
            <a:avLst/>
          </a:prstGeom>
          <a:ln w="76200">
            <a:solidFill>
              <a:srgbClr val="0059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0" y="1238248"/>
            <a:ext cx="8001000" cy="0"/>
          </a:xfrm>
          <a:prstGeom prst="line">
            <a:avLst/>
          </a:prstGeom>
          <a:ln w="38100">
            <a:solidFill>
              <a:srgbClr val="FE8D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/>
          <p:nvPr/>
        </p:nvGrpSpPr>
        <p:grpSpPr>
          <a:xfrm>
            <a:off x="7620000" y="35715"/>
            <a:ext cx="1447800" cy="1434954"/>
            <a:chOff x="7620000" y="35715"/>
            <a:chExt cx="1447800" cy="1434954"/>
          </a:xfrm>
        </p:grpSpPr>
        <p:sp>
          <p:nvSpPr>
            <p:cNvPr id="21" name="Oval 20"/>
            <p:cNvSpPr/>
            <p:nvPr userDrawn="1"/>
          </p:nvSpPr>
          <p:spPr>
            <a:xfrm>
              <a:off x="7655723" y="76200"/>
              <a:ext cx="1371600" cy="137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11" name="Picture 10" descr="10216325.png"/>
            <p:cNvPicPr>
              <a:picLocks noChangeAspect="1"/>
            </p:cNvPicPr>
            <p:nvPr userDrawn="1"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bright="-10000" contrast="34000"/>
            </a:blip>
            <a:srcRect b="6898"/>
            <a:stretch>
              <a:fillRect/>
            </a:stretch>
          </p:blipFill>
          <p:spPr>
            <a:xfrm>
              <a:off x="7620000" y="35715"/>
              <a:ext cx="1447800" cy="1434954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</p:sldLayoutIdLst>
  <p:transition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Century Gothic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accent1"/>
          </a:solidFill>
          <a:latin typeface="Century Gothic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accent1"/>
          </a:solidFill>
          <a:latin typeface="Century Gothic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1"/>
          </a:solidFill>
          <a:latin typeface="Century Gothic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1"/>
          </a:solidFill>
          <a:latin typeface="Century Gothic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400" i="1" kern="1200">
          <a:solidFill>
            <a:schemeClr val="accent1"/>
          </a:solidFill>
          <a:latin typeface="Century Gothic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228600"/>
            <a:ext cx="7924800" cy="1066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304800"/>
            <a:ext cx="79248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53304D9F-75AC-4A67-A14F-DB4BD405410E}" type="datetimeFigureOut">
              <a:rPr lang="en-US" smtClean="0">
                <a:solidFill>
                  <a:srgbClr val="FFFFFF"/>
                </a:solidFill>
              </a:rPr>
              <a:pPr/>
              <a:t>11/17/2011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D7464D6-BEC2-4D33-BE9D-923ED37456C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026" name="Picture 2" descr="I:\OA\Public Health Week 2011\Print Materials\Logos from Sponsors\oha_logo_s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4094" y="6490309"/>
            <a:ext cx="977900" cy="367691"/>
          </a:xfrm>
          <a:prstGeom prst="rect">
            <a:avLst/>
          </a:prstGeom>
          <a:noFill/>
        </p:spPr>
      </p:pic>
      <p:cxnSp>
        <p:nvCxnSpPr>
          <p:cNvPr id="13" name="Straight Connector 12"/>
          <p:cNvCxnSpPr/>
          <p:nvPr/>
        </p:nvCxnSpPr>
        <p:spPr>
          <a:xfrm>
            <a:off x="0" y="6450106"/>
            <a:ext cx="9144000" cy="0"/>
          </a:xfrm>
          <a:prstGeom prst="line">
            <a:avLst/>
          </a:prstGeom>
          <a:ln w="19050">
            <a:solidFill>
              <a:srgbClr val="FE8D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0" y="6530788"/>
            <a:ext cx="32832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599A"/>
                </a:solidFill>
                <a:latin typeface="Century Gothic" pitchFamily="34" charset="0"/>
              </a:rPr>
              <a:t>PHD Performance Management Program</a:t>
            </a:r>
            <a:endParaRPr lang="en-US" sz="1200" dirty="0">
              <a:solidFill>
                <a:srgbClr val="00599A"/>
              </a:solidFill>
              <a:latin typeface="Century Gothic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1295400"/>
            <a:ext cx="8001000" cy="0"/>
          </a:xfrm>
          <a:prstGeom prst="line">
            <a:avLst/>
          </a:prstGeom>
          <a:ln w="76200">
            <a:solidFill>
              <a:srgbClr val="0059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0" y="1238248"/>
            <a:ext cx="8001000" cy="0"/>
          </a:xfrm>
          <a:prstGeom prst="line">
            <a:avLst/>
          </a:prstGeom>
          <a:ln w="38100">
            <a:solidFill>
              <a:srgbClr val="FE8D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/>
          <p:nvPr/>
        </p:nvGrpSpPr>
        <p:grpSpPr>
          <a:xfrm>
            <a:off x="7620000" y="35715"/>
            <a:ext cx="1447800" cy="1434954"/>
            <a:chOff x="7620000" y="35715"/>
            <a:chExt cx="1447800" cy="1434954"/>
          </a:xfrm>
        </p:grpSpPr>
        <p:sp>
          <p:nvSpPr>
            <p:cNvPr id="21" name="Oval 20"/>
            <p:cNvSpPr/>
            <p:nvPr userDrawn="1"/>
          </p:nvSpPr>
          <p:spPr>
            <a:xfrm>
              <a:off x="7655723" y="76200"/>
              <a:ext cx="1371600" cy="137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11" name="Picture 10" descr="10216325.png"/>
            <p:cNvPicPr>
              <a:picLocks noChangeAspect="1"/>
            </p:cNvPicPr>
            <p:nvPr userDrawn="1"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bright="-10000" contrast="34000"/>
            </a:blip>
            <a:srcRect b="6898"/>
            <a:stretch>
              <a:fillRect/>
            </a:stretch>
          </p:blipFill>
          <p:spPr>
            <a:xfrm>
              <a:off x="7620000" y="35715"/>
              <a:ext cx="1447800" cy="1434954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</p:sldLayoutIdLst>
  <p:transition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Century Gothic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accent1"/>
          </a:solidFill>
          <a:latin typeface="Century Gothic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accent1"/>
          </a:solidFill>
          <a:latin typeface="Century Gothic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1"/>
          </a:solidFill>
          <a:latin typeface="Century Gothic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1"/>
          </a:solidFill>
          <a:latin typeface="Century Gothic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400" i="1" kern="1200">
          <a:solidFill>
            <a:schemeClr val="accent1"/>
          </a:solidFill>
          <a:latin typeface="Century Gothic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228600"/>
            <a:ext cx="7924800" cy="1066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304800"/>
            <a:ext cx="79248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53304D9F-75AC-4A67-A14F-DB4BD405410E}" type="datetimeFigureOut">
              <a:rPr lang="en-US" smtClean="0">
                <a:solidFill>
                  <a:srgbClr val="FFFFFF"/>
                </a:solidFill>
              </a:rPr>
              <a:pPr/>
              <a:t>11/17/2011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D7464D6-BEC2-4D33-BE9D-923ED37456C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026" name="Picture 2" descr="I:\OA\Public Health Week 2011\Print Materials\Logos from Sponsors\oha_logo_s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4094" y="6490309"/>
            <a:ext cx="977900" cy="367691"/>
          </a:xfrm>
          <a:prstGeom prst="rect">
            <a:avLst/>
          </a:prstGeom>
          <a:noFill/>
        </p:spPr>
      </p:pic>
      <p:cxnSp>
        <p:nvCxnSpPr>
          <p:cNvPr id="13" name="Straight Connector 12"/>
          <p:cNvCxnSpPr/>
          <p:nvPr/>
        </p:nvCxnSpPr>
        <p:spPr>
          <a:xfrm>
            <a:off x="0" y="6450106"/>
            <a:ext cx="9144000" cy="0"/>
          </a:xfrm>
          <a:prstGeom prst="line">
            <a:avLst/>
          </a:prstGeom>
          <a:ln w="19050">
            <a:solidFill>
              <a:srgbClr val="FE8D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0" y="6530788"/>
            <a:ext cx="32832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599A"/>
                </a:solidFill>
                <a:latin typeface="Century Gothic" pitchFamily="34" charset="0"/>
              </a:rPr>
              <a:t>PHD Performance Management Program</a:t>
            </a:r>
            <a:endParaRPr lang="en-US" sz="1200" dirty="0">
              <a:solidFill>
                <a:srgbClr val="00599A"/>
              </a:solidFill>
              <a:latin typeface="Century Gothic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1295400"/>
            <a:ext cx="8001000" cy="0"/>
          </a:xfrm>
          <a:prstGeom prst="line">
            <a:avLst/>
          </a:prstGeom>
          <a:ln w="76200">
            <a:solidFill>
              <a:srgbClr val="0059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0" y="1238248"/>
            <a:ext cx="8001000" cy="0"/>
          </a:xfrm>
          <a:prstGeom prst="line">
            <a:avLst/>
          </a:prstGeom>
          <a:ln w="38100">
            <a:solidFill>
              <a:srgbClr val="FE8D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/>
          <p:nvPr/>
        </p:nvGrpSpPr>
        <p:grpSpPr>
          <a:xfrm>
            <a:off x="7620000" y="35715"/>
            <a:ext cx="1447800" cy="1434954"/>
            <a:chOff x="7620000" y="35715"/>
            <a:chExt cx="1447800" cy="1434954"/>
          </a:xfrm>
        </p:grpSpPr>
        <p:sp>
          <p:nvSpPr>
            <p:cNvPr id="21" name="Oval 20"/>
            <p:cNvSpPr/>
            <p:nvPr userDrawn="1"/>
          </p:nvSpPr>
          <p:spPr>
            <a:xfrm>
              <a:off x="7655723" y="76200"/>
              <a:ext cx="1371600" cy="137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11" name="Picture 10" descr="10216325.png"/>
            <p:cNvPicPr>
              <a:picLocks noChangeAspect="1"/>
            </p:cNvPicPr>
            <p:nvPr userDrawn="1"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bright="-10000" contrast="34000"/>
            </a:blip>
            <a:srcRect b="6898"/>
            <a:stretch>
              <a:fillRect/>
            </a:stretch>
          </p:blipFill>
          <p:spPr>
            <a:xfrm>
              <a:off x="7620000" y="35715"/>
              <a:ext cx="1447800" cy="1434954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</p:sldLayoutIdLst>
  <p:transition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Century Gothic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accent1"/>
          </a:solidFill>
          <a:latin typeface="Century Gothic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accent1"/>
          </a:solidFill>
          <a:latin typeface="Century Gothic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1"/>
          </a:solidFill>
          <a:latin typeface="Century Gothic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1"/>
          </a:solidFill>
          <a:latin typeface="Century Gothic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400" i="1" kern="1200">
          <a:solidFill>
            <a:schemeClr val="accent1"/>
          </a:solidFill>
          <a:latin typeface="Century Gothic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228600"/>
            <a:ext cx="7924800" cy="1066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304800"/>
            <a:ext cx="79248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53304D9F-75AC-4A67-A14F-DB4BD405410E}" type="datetimeFigureOut">
              <a:rPr lang="en-US" smtClean="0">
                <a:solidFill>
                  <a:srgbClr val="FFFFFF"/>
                </a:solidFill>
              </a:rPr>
              <a:pPr/>
              <a:t>11/17/2011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D7464D6-BEC2-4D33-BE9D-923ED37456C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026" name="Picture 2" descr="I:\OA\Public Health Week 2011\Print Materials\Logos from Sponsors\oha_logo_s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4094" y="6490309"/>
            <a:ext cx="977900" cy="367691"/>
          </a:xfrm>
          <a:prstGeom prst="rect">
            <a:avLst/>
          </a:prstGeom>
          <a:noFill/>
        </p:spPr>
      </p:pic>
      <p:cxnSp>
        <p:nvCxnSpPr>
          <p:cNvPr id="13" name="Straight Connector 12"/>
          <p:cNvCxnSpPr/>
          <p:nvPr/>
        </p:nvCxnSpPr>
        <p:spPr>
          <a:xfrm>
            <a:off x="0" y="6450106"/>
            <a:ext cx="9144000" cy="0"/>
          </a:xfrm>
          <a:prstGeom prst="line">
            <a:avLst/>
          </a:prstGeom>
          <a:ln w="19050">
            <a:solidFill>
              <a:srgbClr val="FE8D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0" y="6530788"/>
            <a:ext cx="32832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599A"/>
                </a:solidFill>
                <a:latin typeface="Century Gothic" pitchFamily="34" charset="0"/>
              </a:rPr>
              <a:t>PHD Performance Management Program</a:t>
            </a:r>
            <a:endParaRPr lang="en-US" sz="1200" dirty="0">
              <a:solidFill>
                <a:srgbClr val="00599A"/>
              </a:solidFill>
              <a:latin typeface="Century Gothic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1295400"/>
            <a:ext cx="8001000" cy="0"/>
          </a:xfrm>
          <a:prstGeom prst="line">
            <a:avLst/>
          </a:prstGeom>
          <a:ln w="76200">
            <a:solidFill>
              <a:srgbClr val="0059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0" y="1238248"/>
            <a:ext cx="8001000" cy="0"/>
          </a:xfrm>
          <a:prstGeom prst="line">
            <a:avLst/>
          </a:prstGeom>
          <a:ln w="38100">
            <a:solidFill>
              <a:srgbClr val="FE8D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/>
          <p:nvPr/>
        </p:nvGrpSpPr>
        <p:grpSpPr>
          <a:xfrm>
            <a:off x="7620000" y="35715"/>
            <a:ext cx="1447800" cy="1434954"/>
            <a:chOff x="7620000" y="35715"/>
            <a:chExt cx="1447800" cy="1434954"/>
          </a:xfrm>
        </p:grpSpPr>
        <p:sp>
          <p:nvSpPr>
            <p:cNvPr id="21" name="Oval 20"/>
            <p:cNvSpPr/>
            <p:nvPr userDrawn="1"/>
          </p:nvSpPr>
          <p:spPr>
            <a:xfrm>
              <a:off x="7655723" y="76200"/>
              <a:ext cx="1371600" cy="137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11" name="Picture 10" descr="10216325.png"/>
            <p:cNvPicPr>
              <a:picLocks noChangeAspect="1"/>
            </p:cNvPicPr>
            <p:nvPr userDrawn="1"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bright="-10000" contrast="34000"/>
            </a:blip>
            <a:srcRect b="6898"/>
            <a:stretch>
              <a:fillRect/>
            </a:stretch>
          </p:blipFill>
          <p:spPr>
            <a:xfrm>
              <a:off x="7620000" y="35715"/>
              <a:ext cx="1447800" cy="1434954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</p:sldLayoutIdLst>
  <p:transition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Century Gothic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accent1"/>
          </a:solidFill>
          <a:latin typeface="Century Gothic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accent1"/>
          </a:solidFill>
          <a:latin typeface="Century Gothic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1"/>
          </a:solidFill>
          <a:latin typeface="Century Gothic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1"/>
          </a:solidFill>
          <a:latin typeface="Century Gothic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400" i="1" kern="1200">
          <a:solidFill>
            <a:schemeClr val="accent1"/>
          </a:solidFill>
          <a:latin typeface="Century Gothic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228600"/>
            <a:ext cx="7924800" cy="1066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304800"/>
            <a:ext cx="79248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53304D9F-75AC-4A67-A14F-DB4BD405410E}" type="datetimeFigureOut">
              <a:rPr lang="en-US" smtClean="0">
                <a:solidFill>
                  <a:srgbClr val="FFFFFF"/>
                </a:solidFill>
              </a:rPr>
              <a:pPr/>
              <a:t>11/17/2011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D7464D6-BEC2-4D33-BE9D-923ED37456C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026" name="Picture 2" descr="I:\OA\Public Health Week 2011\Print Materials\Logos from Sponsors\oha_logo_s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4094" y="6490309"/>
            <a:ext cx="977900" cy="367691"/>
          </a:xfrm>
          <a:prstGeom prst="rect">
            <a:avLst/>
          </a:prstGeom>
          <a:noFill/>
        </p:spPr>
      </p:pic>
      <p:cxnSp>
        <p:nvCxnSpPr>
          <p:cNvPr id="13" name="Straight Connector 12"/>
          <p:cNvCxnSpPr/>
          <p:nvPr/>
        </p:nvCxnSpPr>
        <p:spPr>
          <a:xfrm>
            <a:off x="0" y="6450106"/>
            <a:ext cx="9144000" cy="0"/>
          </a:xfrm>
          <a:prstGeom prst="line">
            <a:avLst/>
          </a:prstGeom>
          <a:ln w="19050">
            <a:solidFill>
              <a:srgbClr val="FE8D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0" y="6530788"/>
            <a:ext cx="32832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599A"/>
                </a:solidFill>
                <a:latin typeface="Century Gothic" pitchFamily="34" charset="0"/>
              </a:rPr>
              <a:t>PHD Performance Management Program</a:t>
            </a:r>
            <a:endParaRPr lang="en-US" sz="1200" dirty="0">
              <a:solidFill>
                <a:srgbClr val="00599A"/>
              </a:solidFill>
              <a:latin typeface="Century Gothic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1295400"/>
            <a:ext cx="8001000" cy="0"/>
          </a:xfrm>
          <a:prstGeom prst="line">
            <a:avLst/>
          </a:prstGeom>
          <a:ln w="76200">
            <a:solidFill>
              <a:srgbClr val="0059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0" y="1238248"/>
            <a:ext cx="8001000" cy="0"/>
          </a:xfrm>
          <a:prstGeom prst="line">
            <a:avLst/>
          </a:prstGeom>
          <a:ln w="38100">
            <a:solidFill>
              <a:srgbClr val="FE8D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/>
          <p:nvPr/>
        </p:nvGrpSpPr>
        <p:grpSpPr>
          <a:xfrm>
            <a:off x="7620000" y="35715"/>
            <a:ext cx="1447800" cy="1434954"/>
            <a:chOff x="7620000" y="35715"/>
            <a:chExt cx="1447800" cy="1434954"/>
          </a:xfrm>
        </p:grpSpPr>
        <p:sp>
          <p:nvSpPr>
            <p:cNvPr id="21" name="Oval 20"/>
            <p:cNvSpPr/>
            <p:nvPr userDrawn="1"/>
          </p:nvSpPr>
          <p:spPr>
            <a:xfrm>
              <a:off x="7655723" y="76200"/>
              <a:ext cx="1371600" cy="137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11" name="Picture 10" descr="10216325.png"/>
            <p:cNvPicPr>
              <a:picLocks noChangeAspect="1"/>
            </p:cNvPicPr>
            <p:nvPr userDrawn="1"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bright="-10000" contrast="34000"/>
            </a:blip>
            <a:srcRect b="6898"/>
            <a:stretch>
              <a:fillRect/>
            </a:stretch>
          </p:blipFill>
          <p:spPr>
            <a:xfrm>
              <a:off x="7620000" y="35715"/>
              <a:ext cx="1447800" cy="1434954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</p:sldLayoutIdLst>
  <p:transition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Century Gothic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accent1"/>
          </a:solidFill>
          <a:latin typeface="Century Gothic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accent1"/>
          </a:solidFill>
          <a:latin typeface="Century Gothic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1"/>
          </a:solidFill>
          <a:latin typeface="Century Gothic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1"/>
          </a:solidFill>
          <a:latin typeface="Century Gothic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400" i="1" kern="1200">
          <a:solidFill>
            <a:schemeClr val="accent1"/>
          </a:solidFill>
          <a:latin typeface="Century Gothic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228600"/>
            <a:ext cx="7924800" cy="1066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304800"/>
            <a:ext cx="79248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53304D9F-75AC-4A67-A14F-DB4BD405410E}" type="datetimeFigureOut">
              <a:rPr lang="en-US" smtClean="0">
                <a:solidFill>
                  <a:srgbClr val="FFFFFF"/>
                </a:solidFill>
              </a:rPr>
              <a:pPr/>
              <a:t>11/17/2011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D7464D6-BEC2-4D33-BE9D-923ED37456C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026" name="Picture 2" descr="I:\OA\Public Health Week 2011\Print Materials\Logos from Sponsors\oha_logo_s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4094" y="6490309"/>
            <a:ext cx="977900" cy="367691"/>
          </a:xfrm>
          <a:prstGeom prst="rect">
            <a:avLst/>
          </a:prstGeom>
          <a:noFill/>
        </p:spPr>
      </p:pic>
      <p:cxnSp>
        <p:nvCxnSpPr>
          <p:cNvPr id="13" name="Straight Connector 12"/>
          <p:cNvCxnSpPr/>
          <p:nvPr/>
        </p:nvCxnSpPr>
        <p:spPr>
          <a:xfrm>
            <a:off x="0" y="6450106"/>
            <a:ext cx="9144000" cy="0"/>
          </a:xfrm>
          <a:prstGeom prst="line">
            <a:avLst/>
          </a:prstGeom>
          <a:ln w="19050">
            <a:solidFill>
              <a:srgbClr val="FE8D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0" y="6530788"/>
            <a:ext cx="32832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599A"/>
                </a:solidFill>
                <a:latin typeface="Century Gothic" pitchFamily="34" charset="0"/>
              </a:rPr>
              <a:t>PHD Performance Management Program</a:t>
            </a:r>
            <a:endParaRPr lang="en-US" sz="1200" dirty="0">
              <a:solidFill>
                <a:srgbClr val="00599A"/>
              </a:solidFill>
              <a:latin typeface="Century Gothic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1295400"/>
            <a:ext cx="8001000" cy="0"/>
          </a:xfrm>
          <a:prstGeom prst="line">
            <a:avLst/>
          </a:prstGeom>
          <a:ln w="76200">
            <a:solidFill>
              <a:srgbClr val="0059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0" y="1238248"/>
            <a:ext cx="8001000" cy="0"/>
          </a:xfrm>
          <a:prstGeom prst="line">
            <a:avLst/>
          </a:prstGeom>
          <a:ln w="38100">
            <a:solidFill>
              <a:srgbClr val="FE8D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/>
          <p:nvPr/>
        </p:nvGrpSpPr>
        <p:grpSpPr>
          <a:xfrm>
            <a:off x="7620000" y="35715"/>
            <a:ext cx="1447800" cy="1434954"/>
            <a:chOff x="7620000" y="35715"/>
            <a:chExt cx="1447800" cy="1434954"/>
          </a:xfrm>
        </p:grpSpPr>
        <p:sp>
          <p:nvSpPr>
            <p:cNvPr id="21" name="Oval 20"/>
            <p:cNvSpPr/>
            <p:nvPr userDrawn="1"/>
          </p:nvSpPr>
          <p:spPr>
            <a:xfrm>
              <a:off x="7655723" y="76200"/>
              <a:ext cx="1371600" cy="137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11" name="Picture 10" descr="10216325.png"/>
            <p:cNvPicPr>
              <a:picLocks noChangeAspect="1"/>
            </p:cNvPicPr>
            <p:nvPr userDrawn="1"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bright="-10000" contrast="34000"/>
            </a:blip>
            <a:srcRect b="6898"/>
            <a:stretch>
              <a:fillRect/>
            </a:stretch>
          </p:blipFill>
          <p:spPr>
            <a:xfrm>
              <a:off x="7620000" y="35715"/>
              <a:ext cx="1447800" cy="1434954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</p:sldLayoutIdLst>
  <p:transition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Century Gothic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accent1"/>
          </a:solidFill>
          <a:latin typeface="Century Gothic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accent1"/>
          </a:solidFill>
          <a:latin typeface="Century Gothic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1"/>
          </a:solidFill>
          <a:latin typeface="Century Gothic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1"/>
          </a:solidFill>
          <a:latin typeface="Century Gothic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400" i="1" kern="1200">
          <a:solidFill>
            <a:schemeClr val="accent1"/>
          </a:solidFill>
          <a:latin typeface="Century Gothic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228600"/>
            <a:ext cx="7924800" cy="1066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304800"/>
            <a:ext cx="79248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53304D9F-75AC-4A67-A14F-DB4BD405410E}" type="datetimeFigureOut">
              <a:rPr lang="en-US" smtClean="0">
                <a:solidFill>
                  <a:srgbClr val="FFFFFF"/>
                </a:solidFill>
              </a:rPr>
              <a:pPr/>
              <a:t>11/17/2011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D7464D6-BEC2-4D33-BE9D-923ED37456C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026" name="Picture 2" descr="I:\OA\Public Health Week 2011\Print Materials\Logos from Sponsors\oha_logo_s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4094" y="6490309"/>
            <a:ext cx="977900" cy="367691"/>
          </a:xfrm>
          <a:prstGeom prst="rect">
            <a:avLst/>
          </a:prstGeom>
          <a:noFill/>
        </p:spPr>
      </p:pic>
      <p:cxnSp>
        <p:nvCxnSpPr>
          <p:cNvPr id="13" name="Straight Connector 12"/>
          <p:cNvCxnSpPr/>
          <p:nvPr/>
        </p:nvCxnSpPr>
        <p:spPr>
          <a:xfrm>
            <a:off x="0" y="6450106"/>
            <a:ext cx="9144000" cy="0"/>
          </a:xfrm>
          <a:prstGeom prst="line">
            <a:avLst/>
          </a:prstGeom>
          <a:ln w="19050">
            <a:solidFill>
              <a:srgbClr val="FE8D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0" y="6530788"/>
            <a:ext cx="32832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599A"/>
                </a:solidFill>
                <a:latin typeface="Century Gothic" pitchFamily="34" charset="0"/>
              </a:rPr>
              <a:t>PHD Performance Management Program</a:t>
            </a:r>
            <a:endParaRPr lang="en-US" sz="1200" dirty="0">
              <a:solidFill>
                <a:srgbClr val="00599A"/>
              </a:solidFill>
              <a:latin typeface="Century Gothic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1295400"/>
            <a:ext cx="8001000" cy="0"/>
          </a:xfrm>
          <a:prstGeom prst="line">
            <a:avLst/>
          </a:prstGeom>
          <a:ln w="76200">
            <a:solidFill>
              <a:srgbClr val="0059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0" y="1238248"/>
            <a:ext cx="8001000" cy="0"/>
          </a:xfrm>
          <a:prstGeom prst="line">
            <a:avLst/>
          </a:prstGeom>
          <a:ln w="38100">
            <a:solidFill>
              <a:srgbClr val="FE8D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/>
          <p:nvPr/>
        </p:nvGrpSpPr>
        <p:grpSpPr>
          <a:xfrm>
            <a:off x="7620000" y="35715"/>
            <a:ext cx="1447800" cy="1434954"/>
            <a:chOff x="7620000" y="35715"/>
            <a:chExt cx="1447800" cy="1434954"/>
          </a:xfrm>
        </p:grpSpPr>
        <p:sp>
          <p:nvSpPr>
            <p:cNvPr id="21" name="Oval 20"/>
            <p:cNvSpPr/>
            <p:nvPr userDrawn="1"/>
          </p:nvSpPr>
          <p:spPr>
            <a:xfrm>
              <a:off x="7655723" y="76200"/>
              <a:ext cx="1371600" cy="137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11" name="Picture 10" descr="10216325.png"/>
            <p:cNvPicPr>
              <a:picLocks noChangeAspect="1"/>
            </p:cNvPicPr>
            <p:nvPr userDrawn="1"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bright="-10000" contrast="34000"/>
            </a:blip>
            <a:srcRect b="6898"/>
            <a:stretch>
              <a:fillRect/>
            </a:stretch>
          </p:blipFill>
          <p:spPr>
            <a:xfrm>
              <a:off x="7620000" y="35715"/>
              <a:ext cx="1447800" cy="1434954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transition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Century Gothic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accent1"/>
          </a:solidFill>
          <a:latin typeface="Century Gothic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accent1"/>
          </a:solidFill>
          <a:latin typeface="Century Gothic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1"/>
          </a:solidFill>
          <a:latin typeface="Century Gothic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1"/>
          </a:solidFill>
          <a:latin typeface="Century Gothic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400" i="1" kern="1200">
          <a:solidFill>
            <a:schemeClr val="accent1"/>
          </a:solidFill>
          <a:latin typeface="Century Gothic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228600"/>
            <a:ext cx="7924800" cy="1066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304800"/>
            <a:ext cx="79248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53304D9F-75AC-4A67-A14F-DB4BD405410E}" type="datetimeFigureOut">
              <a:rPr lang="en-US" smtClean="0">
                <a:solidFill>
                  <a:srgbClr val="FFFFFF"/>
                </a:solidFill>
              </a:rPr>
              <a:pPr/>
              <a:t>11/17/2011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D7464D6-BEC2-4D33-BE9D-923ED37456C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026" name="Picture 2" descr="I:\OA\Public Health Week 2011\Print Materials\Logos from Sponsors\oha_logo_s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4094" y="6490309"/>
            <a:ext cx="977900" cy="367691"/>
          </a:xfrm>
          <a:prstGeom prst="rect">
            <a:avLst/>
          </a:prstGeom>
          <a:noFill/>
        </p:spPr>
      </p:pic>
      <p:cxnSp>
        <p:nvCxnSpPr>
          <p:cNvPr id="13" name="Straight Connector 12"/>
          <p:cNvCxnSpPr/>
          <p:nvPr/>
        </p:nvCxnSpPr>
        <p:spPr>
          <a:xfrm>
            <a:off x="0" y="6450106"/>
            <a:ext cx="9144000" cy="0"/>
          </a:xfrm>
          <a:prstGeom prst="line">
            <a:avLst/>
          </a:prstGeom>
          <a:ln w="19050">
            <a:solidFill>
              <a:srgbClr val="FE8D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0" y="6530788"/>
            <a:ext cx="32832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599A"/>
                </a:solidFill>
                <a:latin typeface="Century Gothic" pitchFamily="34" charset="0"/>
              </a:rPr>
              <a:t>PHD Performance Management Program</a:t>
            </a:r>
            <a:endParaRPr lang="en-US" sz="1200" dirty="0">
              <a:solidFill>
                <a:srgbClr val="00599A"/>
              </a:solidFill>
              <a:latin typeface="Century Gothic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1295400"/>
            <a:ext cx="8001000" cy="0"/>
          </a:xfrm>
          <a:prstGeom prst="line">
            <a:avLst/>
          </a:prstGeom>
          <a:ln w="76200">
            <a:solidFill>
              <a:srgbClr val="0059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0" y="1238248"/>
            <a:ext cx="8001000" cy="0"/>
          </a:xfrm>
          <a:prstGeom prst="line">
            <a:avLst/>
          </a:prstGeom>
          <a:ln w="38100">
            <a:solidFill>
              <a:srgbClr val="FE8D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/>
          <p:nvPr/>
        </p:nvGrpSpPr>
        <p:grpSpPr>
          <a:xfrm>
            <a:off x="7620000" y="35715"/>
            <a:ext cx="1447800" cy="1434954"/>
            <a:chOff x="7620000" y="35715"/>
            <a:chExt cx="1447800" cy="1434954"/>
          </a:xfrm>
        </p:grpSpPr>
        <p:sp>
          <p:nvSpPr>
            <p:cNvPr id="21" name="Oval 20"/>
            <p:cNvSpPr/>
            <p:nvPr userDrawn="1"/>
          </p:nvSpPr>
          <p:spPr>
            <a:xfrm>
              <a:off x="7655723" y="76200"/>
              <a:ext cx="1371600" cy="137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11" name="Picture 10" descr="10216325.png"/>
            <p:cNvPicPr>
              <a:picLocks noChangeAspect="1"/>
            </p:cNvPicPr>
            <p:nvPr userDrawn="1"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bright="-10000" contrast="34000"/>
            </a:blip>
            <a:srcRect b="6898"/>
            <a:stretch>
              <a:fillRect/>
            </a:stretch>
          </p:blipFill>
          <p:spPr>
            <a:xfrm>
              <a:off x="7620000" y="35715"/>
              <a:ext cx="1447800" cy="1434954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transition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Century Gothic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accent1"/>
          </a:solidFill>
          <a:latin typeface="Century Gothic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accent1"/>
          </a:solidFill>
          <a:latin typeface="Century Gothic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1"/>
          </a:solidFill>
          <a:latin typeface="Century Gothic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1"/>
          </a:solidFill>
          <a:latin typeface="Century Gothic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400" i="1" kern="1200">
          <a:solidFill>
            <a:schemeClr val="accent1"/>
          </a:solidFill>
          <a:latin typeface="Century Gothic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228600"/>
            <a:ext cx="7924800" cy="1066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304800"/>
            <a:ext cx="79248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53304D9F-75AC-4A67-A14F-DB4BD405410E}" type="datetimeFigureOut">
              <a:rPr lang="en-US" smtClean="0">
                <a:solidFill>
                  <a:srgbClr val="FFFFFF"/>
                </a:solidFill>
              </a:rPr>
              <a:pPr/>
              <a:t>11/17/2011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D7464D6-BEC2-4D33-BE9D-923ED37456C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026" name="Picture 2" descr="I:\OA\Public Health Week 2011\Print Materials\Logos from Sponsors\oha_logo_s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4094" y="6490309"/>
            <a:ext cx="977900" cy="367691"/>
          </a:xfrm>
          <a:prstGeom prst="rect">
            <a:avLst/>
          </a:prstGeom>
          <a:noFill/>
        </p:spPr>
      </p:pic>
      <p:cxnSp>
        <p:nvCxnSpPr>
          <p:cNvPr id="13" name="Straight Connector 12"/>
          <p:cNvCxnSpPr/>
          <p:nvPr/>
        </p:nvCxnSpPr>
        <p:spPr>
          <a:xfrm>
            <a:off x="0" y="6450106"/>
            <a:ext cx="9144000" cy="0"/>
          </a:xfrm>
          <a:prstGeom prst="line">
            <a:avLst/>
          </a:prstGeom>
          <a:ln w="19050">
            <a:solidFill>
              <a:srgbClr val="FE8D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0" y="6530788"/>
            <a:ext cx="32832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599A"/>
                </a:solidFill>
                <a:latin typeface="Century Gothic" pitchFamily="34" charset="0"/>
              </a:rPr>
              <a:t>PHD Performance Management Program</a:t>
            </a:r>
            <a:endParaRPr lang="en-US" sz="1200" dirty="0">
              <a:solidFill>
                <a:srgbClr val="00599A"/>
              </a:solidFill>
              <a:latin typeface="Century Gothic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1295400"/>
            <a:ext cx="8001000" cy="0"/>
          </a:xfrm>
          <a:prstGeom prst="line">
            <a:avLst/>
          </a:prstGeom>
          <a:ln w="76200">
            <a:solidFill>
              <a:srgbClr val="0059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0" y="1238248"/>
            <a:ext cx="8001000" cy="0"/>
          </a:xfrm>
          <a:prstGeom prst="line">
            <a:avLst/>
          </a:prstGeom>
          <a:ln w="38100">
            <a:solidFill>
              <a:srgbClr val="FE8D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/>
          <p:nvPr/>
        </p:nvGrpSpPr>
        <p:grpSpPr>
          <a:xfrm>
            <a:off x="7620000" y="35715"/>
            <a:ext cx="1447800" cy="1434954"/>
            <a:chOff x="7620000" y="35715"/>
            <a:chExt cx="1447800" cy="1434954"/>
          </a:xfrm>
        </p:grpSpPr>
        <p:sp>
          <p:nvSpPr>
            <p:cNvPr id="21" name="Oval 20"/>
            <p:cNvSpPr/>
            <p:nvPr userDrawn="1"/>
          </p:nvSpPr>
          <p:spPr>
            <a:xfrm>
              <a:off x="7655723" y="76200"/>
              <a:ext cx="1371600" cy="137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11" name="Picture 10" descr="10216325.png"/>
            <p:cNvPicPr>
              <a:picLocks noChangeAspect="1"/>
            </p:cNvPicPr>
            <p:nvPr userDrawn="1"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bright="-10000" contrast="34000"/>
            </a:blip>
            <a:srcRect b="6898"/>
            <a:stretch>
              <a:fillRect/>
            </a:stretch>
          </p:blipFill>
          <p:spPr>
            <a:xfrm>
              <a:off x="7620000" y="35715"/>
              <a:ext cx="1447800" cy="1434954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ransition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Century Gothic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accent1"/>
          </a:solidFill>
          <a:latin typeface="Century Gothic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accent1"/>
          </a:solidFill>
          <a:latin typeface="Century Gothic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1"/>
          </a:solidFill>
          <a:latin typeface="Century Gothic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1"/>
          </a:solidFill>
          <a:latin typeface="Century Gothic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400" i="1" kern="1200">
          <a:solidFill>
            <a:schemeClr val="accent1"/>
          </a:solidFill>
          <a:latin typeface="Century Gothic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228600"/>
            <a:ext cx="7924800" cy="1066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304800"/>
            <a:ext cx="79248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53304D9F-75AC-4A67-A14F-DB4BD405410E}" type="datetimeFigureOut">
              <a:rPr lang="en-US" smtClean="0">
                <a:solidFill>
                  <a:srgbClr val="FFFFFF"/>
                </a:solidFill>
              </a:rPr>
              <a:pPr/>
              <a:t>11/17/2011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D7464D6-BEC2-4D33-BE9D-923ED37456C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026" name="Picture 2" descr="I:\OA\Public Health Week 2011\Print Materials\Logos from Sponsors\oha_logo_s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4094" y="6490309"/>
            <a:ext cx="977900" cy="367691"/>
          </a:xfrm>
          <a:prstGeom prst="rect">
            <a:avLst/>
          </a:prstGeom>
          <a:noFill/>
        </p:spPr>
      </p:pic>
      <p:cxnSp>
        <p:nvCxnSpPr>
          <p:cNvPr id="13" name="Straight Connector 12"/>
          <p:cNvCxnSpPr/>
          <p:nvPr/>
        </p:nvCxnSpPr>
        <p:spPr>
          <a:xfrm>
            <a:off x="0" y="6450106"/>
            <a:ext cx="9144000" cy="0"/>
          </a:xfrm>
          <a:prstGeom prst="line">
            <a:avLst/>
          </a:prstGeom>
          <a:ln w="19050">
            <a:solidFill>
              <a:srgbClr val="FE8D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0" y="6530788"/>
            <a:ext cx="32832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599A"/>
                </a:solidFill>
                <a:latin typeface="Century Gothic" pitchFamily="34" charset="0"/>
              </a:rPr>
              <a:t>PHD Performance Management Program</a:t>
            </a:r>
            <a:endParaRPr lang="en-US" sz="1200" dirty="0">
              <a:solidFill>
                <a:srgbClr val="00599A"/>
              </a:solidFill>
              <a:latin typeface="Century Gothic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1295400"/>
            <a:ext cx="8001000" cy="0"/>
          </a:xfrm>
          <a:prstGeom prst="line">
            <a:avLst/>
          </a:prstGeom>
          <a:ln w="76200">
            <a:solidFill>
              <a:srgbClr val="0059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0" y="1238248"/>
            <a:ext cx="8001000" cy="0"/>
          </a:xfrm>
          <a:prstGeom prst="line">
            <a:avLst/>
          </a:prstGeom>
          <a:ln w="38100">
            <a:solidFill>
              <a:srgbClr val="FE8D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/>
          <p:nvPr/>
        </p:nvGrpSpPr>
        <p:grpSpPr>
          <a:xfrm>
            <a:off x="7620000" y="35715"/>
            <a:ext cx="1447800" cy="1434954"/>
            <a:chOff x="7620000" y="35715"/>
            <a:chExt cx="1447800" cy="1434954"/>
          </a:xfrm>
        </p:grpSpPr>
        <p:sp>
          <p:nvSpPr>
            <p:cNvPr id="21" name="Oval 20"/>
            <p:cNvSpPr/>
            <p:nvPr userDrawn="1"/>
          </p:nvSpPr>
          <p:spPr>
            <a:xfrm>
              <a:off x="7655723" y="76200"/>
              <a:ext cx="1371600" cy="137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11" name="Picture 10" descr="10216325.png"/>
            <p:cNvPicPr>
              <a:picLocks noChangeAspect="1"/>
            </p:cNvPicPr>
            <p:nvPr userDrawn="1"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bright="-10000" contrast="34000"/>
            </a:blip>
            <a:srcRect b="6898"/>
            <a:stretch>
              <a:fillRect/>
            </a:stretch>
          </p:blipFill>
          <p:spPr>
            <a:xfrm>
              <a:off x="7620000" y="35715"/>
              <a:ext cx="1447800" cy="1434954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transition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Century Gothic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accent1"/>
          </a:solidFill>
          <a:latin typeface="Century Gothic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accent1"/>
          </a:solidFill>
          <a:latin typeface="Century Gothic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1"/>
          </a:solidFill>
          <a:latin typeface="Century Gothic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1"/>
          </a:solidFill>
          <a:latin typeface="Century Gothic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400" i="1" kern="1200">
          <a:solidFill>
            <a:schemeClr val="accent1"/>
          </a:solidFill>
          <a:latin typeface="Century Gothic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228600"/>
            <a:ext cx="7924800" cy="1066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304800"/>
            <a:ext cx="79248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53304D9F-75AC-4A67-A14F-DB4BD405410E}" type="datetimeFigureOut">
              <a:rPr lang="en-US" smtClean="0">
                <a:solidFill>
                  <a:srgbClr val="FFFFFF"/>
                </a:solidFill>
              </a:rPr>
              <a:pPr/>
              <a:t>11/17/2011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D7464D6-BEC2-4D33-BE9D-923ED37456C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026" name="Picture 2" descr="I:\OA\Public Health Week 2011\Print Materials\Logos from Sponsors\oha_logo_s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4094" y="6490309"/>
            <a:ext cx="977900" cy="367691"/>
          </a:xfrm>
          <a:prstGeom prst="rect">
            <a:avLst/>
          </a:prstGeom>
          <a:noFill/>
        </p:spPr>
      </p:pic>
      <p:cxnSp>
        <p:nvCxnSpPr>
          <p:cNvPr id="13" name="Straight Connector 12"/>
          <p:cNvCxnSpPr/>
          <p:nvPr/>
        </p:nvCxnSpPr>
        <p:spPr>
          <a:xfrm>
            <a:off x="0" y="6450106"/>
            <a:ext cx="9144000" cy="0"/>
          </a:xfrm>
          <a:prstGeom prst="line">
            <a:avLst/>
          </a:prstGeom>
          <a:ln w="19050">
            <a:solidFill>
              <a:srgbClr val="FE8D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0" y="6530788"/>
            <a:ext cx="32832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599A"/>
                </a:solidFill>
                <a:latin typeface="Century Gothic" pitchFamily="34" charset="0"/>
              </a:rPr>
              <a:t>PHD Performance Management Program</a:t>
            </a:r>
            <a:endParaRPr lang="en-US" sz="1200" dirty="0">
              <a:solidFill>
                <a:srgbClr val="00599A"/>
              </a:solidFill>
              <a:latin typeface="Century Gothic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1295400"/>
            <a:ext cx="8001000" cy="0"/>
          </a:xfrm>
          <a:prstGeom prst="line">
            <a:avLst/>
          </a:prstGeom>
          <a:ln w="76200">
            <a:solidFill>
              <a:srgbClr val="0059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0" y="1238248"/>
            <a:ext cx="8001000" cy="0"/>
          </a:xfrm>
          <a:prstGeom prst="line">
            <a:avLst/>
          </a:prstGeom>
          <a:ln w="38100">
            <a:solidFill>
              <a:srgbClr val="FE8D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/>
          <p:nvPr/>
        </p:nvGrpSpPr>
        <p:grpSpPr>
          <a:xfrm>
            <a:off x="7620000" y="35715"/>
            <a:ext cx="1447800" cy="1434954"/>
            <a:chOff x="7620000" y="35715"/>
            <a:chExt cx="1447800" cy="1434954"/>
          </a:xfrm>
        </p:grpSpPr>
        <p:sp>
          <p:nvSpPr>
            <p:cNvPr id="21" name="Oval 20"/>
            <p:cNvSpPr/>
            <p:nvPr userDrawn="1"/>
          </p:nvSpPr>
          <p:spPr>
            <a:xfrm>
              <a:off x="7655723" y="76200"/>
              <a:ext cx="1371600" cy="137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11" name="Picture 10" descr="10216325.png"/>
            <p:cNvPicPr>
              <a:picLocks noChangeAspect="1"/>
            </p:cNvPicPr>
            <p:nvPr userDrawn="1"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bright="-10000" contrast="34000"/>
            </a:blip>
            <a:srcRect b="6898"/>
            <a:stretch>
              <a:fillRect/>
            </a:stretch>
          </p:blipFill>
          <p:spPr>
            <a:xfrm>
              <a:off x="7620000" y="35715"/>
              <a:ext cx="1447800" cy="1434954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transition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Century Gothic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accent1"/>
          </a:solidFill>
          <a:latin typeface="Century Gothic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accent1"/>
          </a:solidFill>
          <a:latin typeface="Century Gothic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1"/>
          </a:solidFill>
          <a:latin typeface="Century Gothic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1"/>
          </a:solidFill>
          <a:latin typeface="Century Gothic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400" i="1" kern="1200">
          <a:solidFill>
            <a:schemeClr val="accent1"/>
          </a:solidFill>
          <a:latin typeface="Century Gothic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228600"/>
            <a:ext cx="7924800" cy="1066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304800"/>
            <a:ext cx="79248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53304D9F-75AC-4A67-A14F-DB4BD405410E}" type="datetimeFigureOut">
              <a:rPr lang="en-US" smtClean="0">
                <a:solidFill>
                  <a:srgbClr val="FFFFFF"/>
                </a:solidFill>
              </a:rPr>
              <a:pPr/>
              <a:t>11/17/2011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D7464D6-BEC2-4D33-BE9D-923ED37456C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026" name="Picture 2" descr="I:\OA\Public Health Week 2011\Print Materials\Logos from Sponsors\oha_logo_s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4094" y="6490309"/>
            <a:ext cx="977900" cy="367691"/>
          </a:xfrm>
          <a:prstGeom prst="rect">
            <a:avLst/>
          </a:prstGeom>
          <a:noFill/>
        </p:spPr>
      </p:pic>
      <p:cxnSp>
        <p:nvCxnSpPr>
          <p:cNvPr id="13" name="Straight Connector 12"/>
          <p:cNvCxnSpPr/>
          <p:nvPr/>
        </p:nvCxnSpPr>
        <p:spPr>
          <a:xfrm>
            <a:off x="0" y="6450106"/>
            <a:ext cx="9144000" cy="0"/>
          </a:xfrm>
          <a:prstGeom prst="line">
            <a:avLst/>
          </a:prstGeom>
          <a:ln w="19050">
            <a:solidFill>
              <a:srgbClr val="FE8D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0" y="6530788"/>
            <a:ext cx="32832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599A"/>
                </a:solidFill>
                <a:latin typeface="Century Gothic" pitchFamily="34" charset="0"/>
              </a:rPr>
              <a:t>PHD Performance Management Program</a:t>
            </a:r>
            <a:endParaRPr lang="en-US" sz="1200" dirty="0">
              <a:solidFill>
                <a:srgbClr val="00599A"/>
              </a:solidFill>
              <a:latin typeface="Century Gothic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1295400"/>
            <a:ext cx="8001000" cy="0"/>
          </a:xfrm>
          <a:prstGeom prst="line">
            <a:avLst/>
          </a:prstGeom>
          <a:ln w="76200">
            <a:solidFill>
              <a:srgbClr val="0059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0" y="1238248"/>
            <a:ext cx="8001000" cy="0"/>
          </a:xfrm>
          <a:prstGeom prst="line">
            <a:avLst/>
          </a:prstGeom>
          <a:ln w="38100">
            <a:solidFill>
              <a:srgbClr val="FE8D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/>
          <p:nvPr/>
        </p:nvGrpSpPr>
        <p:grpSpPr>
          <a:xfrm>
            <a:off x="7620000" y="35715"/>
            <a:ext cx="1447800" cy="1434954"/>
            <a:chOff x="7620000" y="35715"/>
            <a:chExt cx="1447800" cy="1434954"/>
          </a:xfrm>
        </p:grpSpPr>
        <p:sp>
          <p:nvSpPr>
            <p:cNvPr id="21" name="Oval 20"/>
            <p:cNvSpPr/>
            <p:nvPr userDrawn="1"/>
          </p:nvSpPr>
          <p:spPr>
            <a:xfrm>
              <a:off x="7655723" y="76200"/>
              <a:ext cx="1371600" cy="137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11" name="Picture 10" descr="10216325.png"/>
            <p:cNvPicPr>
              <a:picLocks noChangeAspect="1"/>
            </p:cNvPicPr>
            <p:nvPr userDrawn="1"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bright="-10000" contrast="34000"/>
            </a:blip>
            <a:srcRect b="6898"/>
            <a:stretch>
              <a:fillRect/>
            </a:stretch>
          </p:blipFill>
          <p:spPr>
            <a:xfrm>
              <a:off x="7620000" y="35715"/>
              <a:ext cx="1447800" cy="1434954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transition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Century Gothic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accent1"/>
          </a:solidFill>
          <a:latin typeface="Century Gothic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accent1"/>
          </a:solidFill>
          <a:latin typeface="Century Gothic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1"/>
          </a:solidFill>
          <a:latin typeface="Century Gothic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1"/>
          </a:solidFill>
          <a:latin typeface="Century Gothic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400" i="1" kern="1200">
          <a:solidFill>
            <a:schemeClr val="accent1"/>
          </a:solidFill>
          <a:latin typeface="Century Gothic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228600"/>
            <a:ext cx="7924800" cy="1066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304800"/>
            <a:ext cx="79248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53304D9F-75AC-4A67-A14F-DB4BD405410E}" type="datetimeFigureOut">
              <a:rPr lang="en-US" smtClean="0">
                <a:solidFill>
                  <a:srgbClr val="FFFFFF"/>
                </a:solidFill>
              </a:rPr>
              <a:pPr/>
              <a:t>11/17/2011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D7464D6-BEC2-4D33-BE9D-923ED37456C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026" name="Picture 2" descr="I:\OA\Public Health Week 2011\Print Materials\Logos from Sponsors\oha_logo_s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4094" y="6490309"/>
            <a:ext cx="977900" cy="367691"/>
          </a:xfrm>
          <a:prstGeom prst="rect">
            <a:avLst/>
          </a:prstGeom>
          <a:noFill/>
        </p:spPr>
      </p:pic>
      <p:cxnSp>
        <p:nvCxnSpPr>
          <p:cNvPr id="13" name="Straight Connector 12"/>
          <p:cNvCxnSpPr/>
          <p:nvPr/>
        </p:nvCxnSpPr>
        <p:spPr>
          <a:xfrm>
            <a:off x="0" y="6450106"/>
            <a:ext cx="9144000" cy="0"/>
          </a:xfrm>
          <a:prstGeom prst="line">
            <a:avLst/>
          </a:prstGeom>
          <a:ln w="19050">
            <a:solidFill>
              <a:srgbClr val="FE8D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0" y="6530788"/>
            <a:ext cx="32832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599A"/>
                </a:solidFill>
                <a:latin typeface="Century Gothic" pitchFamily="34" charset="0"/>
              </a:rPr>
              <a:t>PHD Performance Management Program</a:t>
            </a:r>
            <a:endParaRPr lang="en-US" sz="1200" dirty="0">
              <a:solidFill>
                <a:srgbClr val="00599A"/>
              </a:solidFill>
              <a:latin typeface="Century Gothic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1295400"/>
            <a:ext cx="8001000" cy="0"/>
          </a:xfrm>
          <a:prstGeom prst="line">
            <a:avLst/>
          </a:prstGeom>
          <a:ln w="76200">
            <a:solidFill>
              <a:srgbClr val="0059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0" y="1238248"/>
            <a:ext cx="8001000" cy="0"/>
          </a:xfrm>
          <a:prstGeom prst="line">
            <a:avLst/>
          </a:prstGeom>
          <a:ln w="38100">
            <a:solidFill>
              <a:srgbClr val="FE8D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/>
          <p:nvPr/>
        </p:nvGrpSpPr>
        <p:grpSpPr>
          <a:xfrm>
            <a:off x="7620000" y="35715"/>
            <a:ext cx="1447800" cy="1434954"/>
            <a:chOff x="7620000" y="35715"/>
            <a:chExt cx="1447800" cy="1434954"/>
          </a:xfrm>
        </p:grpSpPr>
        <p:sp>
          <p:nvSpPr>
            <p:cNvPr id="21" name="Oval 20"/>
            <p:cNvSpPr/>
            <p:nvPr userDrawn="1"/>
          </p:nvSpPr>
          <p:spPr>
            <a:xfrm>
              <a:off x="7655723" y="76200"/>
              <a:ext cx="1371600" cy="137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11" name="Picture 10" descr="10216325.png"/>
            <p:cNvPicPr>
              <a:picLocks noChangeAspect="1"/>
            </p:cNvPicPr>
            <p:nvPr userDrawn="1"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bright="-10000" contrast="34000"/>
            </a:blip>
            <a:srcRect b="6898"/>
            <a:stretch>
              <a:fillRect/>
            </a:stretch>
          </p:blipFill>
          <p:spPr>
            <a:xfrm>
              <a:off x="7620000" y="35715"/>
              <a:ext cx="1447800" cy="1434954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</p:sldLayoutIdLst>
  <p:transition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Century Gothic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accent1"/>
          </a:solidFill>
          <a:latin typeface="Century Gothic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accent1"/>
          </a:solidFill>
          <a:latin typeface="Century Gothic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1"/>
          </a:solidFill>
          <a:latin typeface="Century Gothic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1"/>
          </a:solidFill>
          <a:latin typeface="Century Gothic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400" i="1" kern="1200">
          <a:solidFill>
            <a:schemeClr val="accent1"/>
          </a:solidFill>
          <a:latin typeface="Century Gothic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228600"/>
            <a:ext cx="7924800" cy="1066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304800"/>
            <a:ext cx="79248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53304D9F-75AC-4A67-A14F-DB4BD405410E}" type="datetimeFigureOut">
              <a:rPr lang="en-US" smtClean="0">
                <a:solidFill>
                  <a:srgbClr val="FFFFFF"/>
                </a:solidFill>
              </a:rPr>
              <a:pPr/>
              <a:t>11/17/2011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D7464D6-BEC2-4D33-BE9D-923ED37456C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026" name="Picture 2" descr="I:\OA\Public Health Week 2011\Print Materials\Logos from Sponsors\oha_logo_s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4094" y="6490309"/>
            <a:ext cx="977900" cy="367691"/>
          </a:xfrm>
          <a:prstGeom prst="rect">
            <a:avLst/>
          </a:prstGeom>
          <a:noFill/>
        </p:spPr>
      </p:pic>
      <p:cxnSp>
        <p:nvCxnSpPr>
          <p:cNvPr id="13" name="Straight Connector 12"/>
          <p:cNvCxnSpPr/>
          <p:nvPr/>
        </p:nvCxnSpPr>
        <p:spPr>
          <a:xfrm>
            <a:off x="0" y="6450106"/>
            <a:ext cx="9144000" cy="0"/>
          </a:xfrm>
          <a:prstGeom prst="line">
            <a:avLst/>
          </a:prstGeom>
          <a:ln w="19050">
            <a:solidFill>
              <a:srgbClr val="FE8D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0" y="6530788"/>
            <a:ext cx="32832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599A"/>
                </a:solidFill>
                <a:latin typeface="Century Gothic" pitchFamily="34" charset="0"/>
              </a:rPr>
              <a:t>PHD Performance Management Program</a:t>
            </a:r>
            <a:endParaRPr lang="en-US" sz="1200" dirty="0">
              <a:solidFill>
                <a:srgbClr val="00599A"/>
              </a:solidFill>
              <a:latin typeface="Century Gothic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1295400"/>
            <a:ext cx="8001000" cy="0"/>
          </a:xfrm>
          <a:prstGeom prst="line">
            <a:avLst/>
          </a:prstGeom>
          <a:ln w="76200">
            <a:solidFill>
              <a:srgbClr val="0059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0" y="1238248"/>
            <a:ext cx="8001000" cy="0"/>
          </a:xfrm>
          <a:prstGeom prst="line">
            <a:avLst/>
          </a:prstGeom>
          <a:ln w="38100">
            <a:solidFill>
              <a:srgbClr val="FE8D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/>
          <p:nvPr/>
        </p:nvGrpSpPr>
        <p:grpSpPr>
          <a:xfrm>
            <a:off x="7620000" y="35715"/>
            <a:ext cx="1447800" cy="1434954"/>
            <a:chOff x="7620000" y="35715"/>
            <a:chExt cx="1447800" cy="1434954"/>
          </a:xfrm>
        </p:grpSpPr>
        <p:sp>
          <p:nvSpPr>
            <p:cNvPr id="21" name="Oval 20"/>
            <p:cNvSpPr/>
            <p:nvPr userDrawn="1"/>
          </p:nvSpPr>
          <p:spPr>
            <a:xfrm>
              <a:off x="7655723" y="76200"/>
              <a:ext cx="1371600" cy="137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11" name="Picture 10" descr="10216325.png"/>
            <p:cNvPicPr>
              <a:picLocks noChangeAspect="1"/>
            </p:cNvPicPr>
            <p:nvPr userDrawn="1"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bright="-10000" contrast="34000"/>
            </a:blip>
            <a:srcRect b="6898"/>
            <a:stretch>
              <a:fillRect/>
            </a:stretch>
          </p:blipFill>
          <p:spPr>
            <a:xfrm>
              <a:off x="7620000" y="35715"/>
              <a:ext cx="1447800" cy="1434954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</p:sldLayoutIdLst>
  <p:transition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Century Gothic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accent1"/>
          </a:solidFill>
          <a:latin typeface="Century Gothic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accent1"/>
          </a:solidFill>
          <a:latin typeface="Century Gothic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1"/>
          </a:solidFill>
          <a:latin typeface="Century Gothic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1"/>
          </a:solidFill>
          <a:latin typeface="Century Gothic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400" i="1" kern="1200">
          <a:solidFill>
            <a:schemeClr val="accent1"/>
          </a:solidFill>
          <a:latin typeface="Century Gothic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Community Health </a:t>
            </a:r>
          </a:p>
          <a:p>
            <a:r>
              <a:rPr lang="en-US" dirty="0" smtClean="0"/>
              <a:t>Assessment &amp; Improvement Planning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Clackamas County Public Health</a:t>
            </a:r>
            <a:br>
              <a:rPr lang="en-US" sz="4000" dirty="0" smtClean="0"/>
            </a:br>
            <a:r>
              <a:rPr lang="en-US" sz="4000" dirty="0" smtClean="0"/>
              <a:t>Accreditation Readiness</a:t>
            </a:r>
            <a:endParaRPr lang="en-US" sz="4000" dirty="0"/>
          </a:p>
        </p:txBody>
      </p:sp>
    </p:spTree>
  </p:cSld>
  <p:clrMapOvr>
    <a:masterClrMapping/>
  </p:clrMapOvr>
  <p:transition advTm="27925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Priorities/Report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4800" y="5410200"/>
            <a:ext cx="8503920" cy="6340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600" dirty="0" smtClean="0">
                <a:solidFill>
                  <a:schemeClr val="tx2"/>
                </a:solidFill>
              </a:rPr>
              <a:t>Report: Executive Summary of Roadmap (MAPP) 2009:</a:t>
            </a:r>
          </a:p>
          <a:p>
            <a:pPr>
              <a:buNone/>
            </a:pPr>
            <a:r>
              <a:rPr lang="en-US" sz="1600" dirty="0" smtClean="0">
                <a:solidFill>
                  <a:schemeClr val="tx2"/>
                </a:solidFill>
              </a:rPr>
              <a:t>www.clackamas.us/community_health/roadmap.jsp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600200"/>
            <a:ext cx="8382000" cy="3733800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</a:rPr>
              <a:t>Individual Life Sustaining Essentials</a:t>
            </a:r>
          </a:p>
          <a:p>
            <a:pPr algn="ctr"/>
            <a:endParaRPr lang="en-US" sz="1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1400" dirty="0" smtClean="0"/>
              <a:t>Safe Neighborhoods</a:t>
            </a:r>
          </a:p>
          <a:p>
            <a:pPr algn="ctr">
              <a:buFont typeface="Arial" pitchFamily="34" charset="0"/>
              <a:buChar char="•"/>
            </a:pPr>
            <a:endParaRPr lang="en-US" sz="1400" dirty="0" smtClean="0"/>
          </a:p>
          <a:p>
            <a:pPr algn="ctr">
              <a:buFont typeface="Arial" pitchFamily="34" charset="0"/>
              <a:buChar char="•"/>
            </a:pPr>
            <a:r>
              <a:rPr lang="en-US" sz="1400" dirty="0" smtClean="0"/>
              <a:t>Clean air and water</a:t>
            </a:r>
          </a:p>
          <a:p>
            <a:pPr algn="ctr">
              <a:buFont typeface="Arial" pitchFamily="34" charset="0"/>
              <a:buChar char="•"/>
            </a:pPr>
            <a:endParaRPr lang="en-US" sz="1400" dirty="0" smtClean="0"/>
          </a:p>
          <a:p>
            <a:pPr algn="ctr">
              <a:buFont typeface="Arial" pitchFamily="34" charset="0"/>
              <a:buChar char="•"/>
            </a:pPr>
            <a:r>
              <a:rPr lang="en-US" sz="1400" dirty="0" smtClean="0"/>
              <a:t>Access to healthy food</a:t>
            </a:r>
          </a:p>
          <a:p>
            <a:pPr algn="ctr">
              <a:buFont typeface="Arial" pitchFamily="34" charset="0"/>
              <a:buChar char="•"/>
            </a:pPr>
            <a:endParaRPr lang="en-US" sz="1400" dirty="0" smtClean="0"/>
          </a:p>
          <a:p>
            <a:pPr algn="ctr">
              <a:buFont typeface="Arial" pitchFamily="34" charset="0"/>
              <a:buChar char="•"/>
            </a:pPr>
            <a:r>
              <a:rPr lang="en-US" sz="1400" dirty="0" smtClean="0"/>
              <a:t>Affordable healthcare</a:t>
            </a:r>
          </a:p>
          <a:p>
            <a:pPr algn="ctr">
              <a:buFont typeface="Arial" pitchFamily="34" charset="0"/>
              <a:buChar char="•"/>
            </a:pPr>
            <a:endParaRPr lang="en-US" sz="1400" dirty="0" smtClean="0"/>
          </a:p>
          <a:p>
            <a:pPr algn="ctr">
              <a:buFont typeface="Arial" pitchFamily="34" charset="0"/>
              <a:buChar char="•"/>
            </a:pPr>
            <a:r>
              <a:rPr lang="en-US" sz="1400" dirty="0" smtClean="0"/>
              <a:t>Quality Education</a:t>
            </a:r>
          </a:p>
          <a:p>
            <a:pPr algn="ctr">
              <a:buFont typeface="Arial" pitchFamily="34" charset="0"/>
              <a:buChar char="•"/>
            </a:pPr>
            <a:endParaRPr lang="en-US" sz="1400" dirty="0" smtClean="0"/>
          </a:p>
          <a:p>
            <a:pPr algn="ctr">
              <a:buFont typeface="Arial" pitchFamily="34" charset="0"/>
              <a:buChar char="•"/>
            </a:pPr>
            <a:r>
              <a:rPr lang="en-US" sz="1400" dirty="0" smtClean="0"/>
              <a:t>Housing</a:t>
            </a:r>
          </a:p>
          <a:p>
            <a:pPr algn="ctr">
              <a:buFont typeface="Arial" pitchFamily="34" charset="0"/>
              <a:buChar char="•"/>
            </a:pPr>
            <a:endParaRPr lang="en-US" sz="1400" dirty="0" smtClean="0"/>
          </a:p>
          <a:p>
            <a:pPr algn="ctr">
              <a:buFont typeface="Arial" pitchFamily="34" charset="0"/>
              <a:buChar char="•"/>
            </a:pPr>
            <a:r>
              <a:rPr lang="en-US" sz="1400" dirty="0" smtClean="0"/>
              <a:t>Jobs</a:t>
            </a:r>
          </a:p>
          <a:p>
            <a:pPr algn="ctr"/>
            <a:endParaRPr lang="en-US" sz="1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</a:rPr>
              <a:t>Social, Physical, and emotional support</a:t>
            </a:r>
          </a:p>
          <a:p>
            <a:pPr algn="ctr"/>
            <a:endParaRPr lang="en-US" sz="1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1400" dirty="0" smtClean="0"/>
              <a:t>Green spaces and nature</a:t>
            </a:r>
          </a:p>
          <a:p>
            <a:pPr algn="ctr">
              <a:buFont typeface="Arial" pitchFamily="34" charset="0"/>
              <a:buChar char="•"/>
            </a:pPr>
            <a:endParaRPr lang="en-US" sz="1400" dirty="0" smtClean="0"/>
          </a:p>
          <a:p>
            <a:pPr algn="ctr">
              <a:buFont typeface="Arial" pitchFamily="34" charset="0"/>
              <a:buChar char="•"/>
            </a:pPr>
            <a:r>
              <a:rPr lang="en-US" sz="1400" dirty="0" smtClean="0"/>
              <a:t>Opportunities for Physical Activity</a:t>
            </a:r>
          </a:p>
          <a:p>
            <a:pPr algn="ctr">
              <a:buFont typeface="Arial" pitchFamily="34" charset="0"/>
              <a:buChar char="•"/>
            </a:pPr>
            <a:endParaRPr lang="en-US" sz="1400" dirty="0" smtClean="0"/>
          </a:p>
          <a:p>
            <a:pPr algn="ctr">
              <a:buFont typeface="Arial" pitchFamily="34" charset="0"/>
              <a:buChar char="•"/>
            </a:pPr>
            <a:r>
              <a:rPr lang="en-US" sz="1400" dirty="0" smtClean="0"/>
              <a:t>Support from family, friends, community</a:t>
            </a:r>
          </a:p>
          <a:p>
            <a:pPr algn="ctr"/>
            <a:endParaRPr lang="en-US" sz="1400" dirty="0" smtClean="0"/>
          </a:p>
          <a:p>
            <a:pPr algn="ctr"/>
            <a:endParaRPr lang="en-US" sz="1400" dirty="0" smtClean="0"/>
          </a:p>
          <a:p>
            <a:pPr algn="ctr"/>
            <a:endParaRPr lang="en-US" sz="1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en-US" sz="1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en-US" sz="1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en-US" sz="1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en-US" sz="1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</a:rPr>
              <a:t>Elements that make a good community</a:t>
            </a:r>
          </a:p>
          <a:p>
            <a:pPr algn="ctr"/>
            <a:endParaRPr lang="en-US" sz="1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1400" dirty="0" smtClean="0"/>
              <a:t>Participation in decision making</a:t>
            </a:r>
          </a:p>
          <a:p>
            <a:pPr algn="ctr">
              <a:buFont typeface="Arial" pitchFamily="34" charset="0"/>
              <a:buChar char="•"/>
            </a:pPr>
            <a:endParaRPr lang="en-US" sz="1400" dirty="0" smtClean="0"/>
          </a:p>
          <a:p>
            <a:pPr algn="ctr">
              <a:buFont typeface="Arial" pitchFamily="34" charset="0"/>
              <a:buChar char="•"/>
            </a:pPr>
            <a:r>
              <a:rPr lang="en-US" sz="1400" dirty="0" smtClean="0"/>
              <a:t>Accessible transportation</a:t>
            </a:r>
          </a:p>
          <a:p>
            <a:pPr algn="ctr">
              <a:buFont typeface="Arial" pitchFamily="34" charset="0"/>
              <a:buChar char="•"/>
            </a:pPr>
            <a:endParaRPr lang="en-US" sz="1400" dirty="0" smtClean="0"/>
          </a:p>
          <a:p>
            <a:pPr algn="ctr">
              <a:buFont typeface="Arial" pitchFamily="34" charset="0"/>
              <a:buChar char="•"/>
            </a:pPr>
            <a:r>
              <a:rPr lang="en-US" sz="1400" dirty="0" smtClean="0"/>
              <a:t>Coordination of social services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6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 follow-up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Healthy Eating Active Living mini grants 2010-2011</a:t>
            </a:r>
          </a:p>
          <a:p>
            <a:pPr lvl="1"/>
            <a:r>
              <a:rPr lang="en-US" dirty="0" smtClean="0"/>
              <a:t>13 grantees received $2500 - $8000</a:t>
            </a:r>
          </a:p>
          <a:p>
            <a:pPr lvl="1"/>
            <a:r>
              <a:rPr lang="en-US" dirty="0" smtClean="0"/>
              <a:t>Recipients: schools, neighborhood associations, CBO’s, Farmer’s Market</a:t>
            </a:r>
          </a:p>
          <a:p>
            <a:pPr lvl="1"/>
            <a:r>
              <a:rPr lang="en-US" dirty="0" smtClean="0"/>
              <a:t>Projects: Community gardens/greenhouse, Built environment, Fitness classes, Nutrition classes</a:t>
            </a:r>
          </a:p>
          <a:p>
            <a:r>
              <a:rPr lang="en-US" dirty="0" smtClean="0"/>
              <a:t>RFP for 2011-2012 mini grants </a:t>
            </a:r>
          </a:p>
          <a:p>
            <a:pPr lvl="1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5410200"/>
            <a:ext cx="7391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HEAL info on the web:</a:t>
            </a:r>
          </a:p>
          <a:p>
            <a:r>
              <a:rPr lang="en-US" dirty="0" smtClean="0"/>
              <a:t>www.clackamas.us/community_health/roadmap.jsp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Bridge to CHIP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Continue Assessment</a:t>
            </a:r>
          </a:p>
          <a:p>
            <a:pPr lvl="1"/>
            <a:r>
              <a:rPr lang="en-US" dirty="0" smtClean="0"/>
              <a:t>Community Health Status Assessment – update </a:t>
            </a:r>
          </a:p>
          <a:p>
            <a:pPr lvl="1"/>
            <a:r>
              <a:rPr lang="en-US" dirty="0" smtClean="0"/>
              <a:t>Build capacity</a:t>
            </a:r>
          </a:p>
          <a:p>
            <a:r>
              <a:rPr lang="en-US" dirty="0" smtClean="0"/>
              <a:t>Pick up with Phase (4) 5 and 6</a:t>
            </a:r>
          </a:p>
          <a:p>
            <a:r>
              <a:rPr lang="en-US" dirty="0" smtClean="0"/>
              <a:t>Advisory Council for Health Improvement Plan</a:t>
            </a:r>
            <a:endParaRPr lang="en-US" dirty="0"/>
          </a:p>
        </p:txBody>
      </p:sp>
      <p:pic>
        <p:nvPicPr>
          <p:cNvPr id="4" name="Picture 3" descr="currentbrid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77000" y="228600"/>
            <a:ext cx="2286000" cy="15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MAPP is adaptable</a:t>
            </a:r>
          </a:p>
          <a:p>
            <a:r>
              <a:rPr lang="en-US" dirty="0" smtClean="0"/>
              <a:t>Assessment  </a:t>
            </a:r>
          </a:p>
          <a:p>
            <a:pPr lvl="1"/>
            <a:r>
              <a:rPr lang="en-US" dirty="0" smtClean="0"/>
              <a:t>Know your population</a:t>
            </a:r>
          </a:p>
          <a:p>
            <a:pPr lvl="1"/>
            <a:r>
              <a:rPr lang="en-US" dirty="0" smtClean="0"/>
              <a:t>Don’t overlook traditional methods</a:t>
            </a:r>
          </a:p>
          <a:p>
            <a:pPr lvl="1"/>
            <a:r>
              <a:rPr lang="en-US" dirty="0" smtClean="0"/>
              <a:t>Representative sample</a:t>
            </a:r>
          </a:p>
          <a:p>
            <a:pPr lvl="1"/>
            <a:r>
              <a:rPr lang="en-US" dirty="0" smtClean="0"/>
              <a:t>multiple avenues</a:t>
            </a:r>
          </a:p>
          <a:p>
            <a:r>
              <a:rPr lang="en-US" dirty="0" smtClean="0"/>
              <a:t>Strategize for your community</a:t>
            </a:r>
          </a:p>
          <a:p>
            <a:pPr lvl="1"/>
            <a:r>
              <a:rPr lang="en-US" dirty="0" smtClean="0"/>
              <a:t>Successful methods depend on many factors</a:t>
            </a:r>
          </a:p>
          <a:p>
            <a:r>
              <a:rPr lang="en-US" dirty="0" smtClean="0"/>
              <a:t>Community Advisors – CHA </a:t>
            </a:r>
            <a:r>
              <a:rPr lang="en-US" dirty="0" err="1" smtClean="0"/>
              <a:t>vs</a:t>
            </a:r>
            <a:r>
              <a:rPr lang="en-US" dirty="0" smtClean="0"/>
              <a:t> CHIP</a:t>
            </a:r>
          </a:p>
          <a:p>
            <a:r>
              <a:rPr lang="en-US" dirty="0" smtClean="0"/>
              <a:t>Utilize existing resources</a:t>
            </a:r>
          </a:p>
          <a:p>
            <a:r>
              <a:rPr lang="en-US" dirty="0" smtClean="0"/>
              <a:t>Communications</a:t>
            </a:r>
          </a:p>
          <a:p>
            <a:r>
              <a:rPr lang="en-US" dirty="0" smtClean="0"/>
              <a:t>Community engagement takes time</a:t>
            </a:r>
          </a:p>
          <a:p>
            <a:r>
              <a:rPr lang="en-US" dirty="0" smtClean="0"/>
              <a:t>This is a learning process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34400" cy="7588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	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52600" y="1219200"/>
            <a:ext cx="5867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Jennifer Eskridge, MPH, CHES</a:t>
            </a:r>
          </a:p>
          <a:p>
            <a:r>
              <a:rPr lang="en-US" dirty="0" smtClean="0"/>
              <a:t>Policy Analyst/Accreditation Coordinator</a:t>
            </a:r>
          </a:p>
          <a:p>
            <a:r>
              <a:rPr lang="en-US" dirty="0" smtClean="0"/>
              <a:t>Clackamas County Public Health</a:t>
            </a:r>
          </a:p>
          <a:p>
            <a:r>
              <a:rPr lang="en-US" dirty="0" smtClean="0"/>
              <a:t>503-742-5956</a:t>
            </a:r>
          </a:p>
          <a:p>
            <a:r>
              <a:rPr lang="en-US" dirty="0" smtClean="0"/>
              <a:t>JEskridge@co.clackamas.or.us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657600"/>
            <a:ext cx="9144000" cy="1752600"/>
          </a:xfrm>
        </p:spPr>
        <p:txBody>
          <a:bodyPr>
            <a:normAutofit/>
          </a:bodyPr>
          <a:lstStyle/>
          <a:p>
            <a:r>
              <a:rPr lang="en-US" sz="3200" b="1" i="1" dirty="0" smtClean="0"/>
              <a:t>Strengthening Public Health Infrastructure </a:t>
            </a:r>
          </a:p>
          <a:p>
            <a:r>
              <a:rPr lang="en-US" sz="3200" b="1" i="1" dirty="0" smtClean="0"/>
              <a:t>for Improved Health Outcomes Grant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1371600"/>
            <a:ext cx="8382000" cy="23622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Performance Management </a:t>
            </a:r>
            <a:br>
              <a:rPr lang="en-US" sz="4400" dirty="0" smtClean="0"/>
            </a:br>
            <a:r>
              <a:rPr lang="en-US" sz="4400" dirty="0" smtClean="0"/>
              <a:t>Program</a:t>
            </a:r>
            <a:endParaRPr lang="en-US" sz="4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LEMER\Local Settings\Temporary Internet Files\Content.IE5\75XK4XQV\MC900101196[1].wmf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26000"/>
          </a:blip>
          <a:srcRect/>
          <a:stretch>
            <a:fillRect/>
          </a:stretch>
        </p:blipFill>
        <p:spPr bwMode="auto">
          <a:xfrm>
            <a:off x="4038600" y="2667000"/>
            <a:ext cx="4672012" cy="3513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Funding from CDC to support infrastructure building within Oregon’s public health system.</a:t>
            </a:r>
          </a:p>
          <a:p>
            <a:endParaRPr lang="en-US" dirty="0" smtClean="0"/>
          </a:p>
          <a:p>
            <a:r>
              <a:rPr lang="en-US" dirty="0" smtClean="0"/>
              <a:t>Grant runs through September 2012. Future years TBD.</a:t>
            </a:r>
          </a:p>
          <a:p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Grant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2057400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3200" dirty="0" smtClean="0"/>
              <a:t>Accelerate accreditation readiness for the public health system by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b="1" i="1" dirty="0" smtClean="0"/>
          </a:p>
          <a:p>
            <a:pPr marL="0" indent="0">
              <a:spcBef>
                <a:spcPts val="0"/>
              </a:spcBef>
              <a:buNone/>
            </a:pPr>
            <a:endParaRPr lang="en-US" sz="2000" b="1" i="1" dirty="0" smtClean="0"/>
          </a:p>
          <a:p>
            <a:pPr marL="514350" indent="-514350">
              <a:spcBef>
                <a:spcPts val="0"/>
              </a:spcBef>
              <a:buNone/>
            </a:pPr>
            <a:r>
              <a:rPr lang="en-US" sz="3200" b="1" i="1" dirty="0" smtClean="0"/>
              <a:t>	</a:t>
            </a:r>
          </a:p>
          <a:p>
            <a:pPr>
              <a:buNone/>
            </a:pPr>
            <a:endParaRPr lang="en-US" sz="2000" dirty="0" smtClean="0"/>
          </a:p>
        </p:txBody>
      </p:sp>
      <p:pic>
        <p:nvPicPr>
          <p:cNvPr id="2050" name="Picture 2" descr="C:\Documents and Settings\LEMER\Local Settings\Temporary Internet Files\Content.IE5\97VS39K2\MC90037001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2667000"/>
            <a:ext cx="3583626" cy="3530945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81000" y="2819400"/>
            <a:ext cx="5867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solidFill>
                  <a:srgbClr val="00599A"/>
                </a:solidFill>
              </a:rPr>
              <a:t>Providing tools and capacity building assistance for </a:t>
            </a:r>
          </a:p>
          <a:p>
            <a:r>
              <a:rPr lang="en-US" sz="3600" b="1" i="1" dirty="0" smtClean="0">
                <a:solidFill>
                  <a:srgbClr val="00599A"/>
                </a:solidFill>
              </a:rPr>
              <a:t>local and state </a:t>
            </a:r>
          </a:p>
          <a:p>
            <a:r>
              <a:rPr lang="en-US" sz="3600" b="1" i="1" dirty="0" smtClean="0">
                <a:solidFill>
                  <a:srgbClr val="00599A"/>
                </a:solidFill>
              </a:rPr>
              <a:t>accreditation, while </a:t>
            </a:r>
          </a:p>
          <a:p>
            <a:r>
              <a:rPr lang="en-US" sz="3600" b="1" i="1" dirty="0" smtClean="0">
                <a:solidFill>
                  <a:srgbClr val="00599A"/>
                </a:solidFill>
              </a:rPr>
              <a:t>building a culture of continuous improvement</a:t>
            </a:r>
            <a:endParaRPr lang="en-US" sz="3600" dirty="0">
              <a:solidFill>
                <a:srgbClr val="00599A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LEMER\Local Settings\Temporary Internet Files\Content.IE5\L4Q1SFVR\MC900439356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3352800"/>
            <a:ext cx="2971800" cy="2971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Grant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48006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3200" dirty="0" smtClean="0"/>
              <a:t>Reshape the public health system through improved engagement with existing and emerging partners by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 smtClean="0"/>
          </a:p>
          <a:p>
            <a:pPr marL="0" indent="0">
              <a:spcBef>
                <a:spcPts val="0"/>
              </a:spcBef>
              <a:buNone/>
            </a:pPr>
            <a:endParaRPr lang="en-US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3200" b="1" i="1" dirty="0" smtClean="0"/>
              <a:t>Providing tools and capacity </a:t>
            </a:r>
            <a:br>
              <a:rPr lang="en-US" sz="3200" b="1" i="1" dirty="0" smtClean="0"/>
            </a:br>
            <a:r>
              <a:rPr lang="en-US" sz="3200" b="1" i="1" dirty="0" smtClean="0"/>
              <a:t>building assistance to </a:t>
            </a:r>
            <a:br>
              <a:rPr lang="en-US" sz="3200" b="1" i="1" dirty="0" smtClean="0"/>
            </a:br>
            <a:r>
              <a:rPr lang="en-US" sz="3200" b="1" i="1" dirty="0" smtClean="0"/>
              <a:t>advocate for our role in </a:t>
            </a:r>
            <a:br>
              <a:rPr lang="en-US" sz="3200" b="1" i="1" dirty="0" smtClean="0"/>
            </a:br>
            <a:r>
              <a:rPr lang="en-US" sz="3200" b="1" i="1" dirty="0" smtClean="0"/>
              <a:t>healthcare reform</a:t>
            </a:r>
            <a:r>
              <a:rPr lang="en-US" sz="3600" b="1" i="1" dirty="0" smtClean="0"/>
              <a:t> </a:t>
            </a:r>
          </a:p>
          <a:p>
            <a:pPr marL="0" indent="0">
              <a:spcBef>
                <a:spcPts val="0"/>
              </a:spcBef>
              <a:buNone/>
            </a:pPr>
            <a:endParaRPr lang="en-US" sz="3200" b="1" i="1" dirty="0" smtClean="0"/>
          </a:p>
          <a:p>
            <a:pPr>
              <a:buNone/>
            </a:pPr>
            <a:endParaRPr lang="en-US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We Get There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3137" y="381000"/>
            <a:ext cx="5561213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477000" y="2667000"/>
            <a:ext cx="2094945" cy="19485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940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the Plan?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828800"/>
            <a:ext cx="8153400" cy="2895600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en-US" sz="6400" b="1" dirty="0" smtClean="0"/>
              <a:t>Data Driven</a:t>
            </a:r>
          </a:p>
          <a:p>
            <a:pPr>
              <a:buNone/>
            </a:pPr>
            <a:endParaRPr lang="en-US" sz="5100" dirty="0" smtClean="0"/>
          </a:p>
          <a:p>
            <a:pPr>
              <a:spcAft>
                <a:spcPts val="1200"/>
              </a:spcAft>
            </a:pPr>
            <a:r>
              <a:rPr lang="en-US" sz="5100" dirty="0" smtClean="0"/>
              <a:t>Health assessment tool(s) – crunch our data</a:t>
            </a:r>
          </a:p>
          <a:p>
            <a:pPr>
              <a:spcAft>
                <a:spcPts val="1200"/>
              </a:spcAft>
            </a:pPr>
            <a:r>
              <a:rPr lang="en-US" sz="5100" dirty="0" smtClean="0"/>
              <a:t>Reporting system – share our data</a:t>
            </a:r>
          </a:p>
          <a:p>
            <a:endParaRPr lang="en-US" dirty="0"/>
          </a:p>
        </p:txBody>
      </p:sp>
      <p:sp>
        <p:nvSpPr>
          <p:cNvPr id="5" name="Content Placeholder 6"/>
          <p:cNvSpPr txBox="1">
            <a:spLocks/>
          </p:cNvSpPr>
          <p:nvPr/>
        </p:nvSpPr>
        <p:spPr>
          <a:xfrm>
            <a:off x="228600" y="5486400"/>
            <a:ext cx="8686800" cy="68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4500" i="1" dirty="0" smtClean="0">
                <a:solidFill>
                  <a:srgbClr val="00599A"/>
                </a:solidFill>
                <a:latin typeface="Century Gothic" pitchFamily="34" charset="0"/>
              </a:rPr>
              <a:t>  Collaboration… Collaboration… Collaboration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sz="3600" dirty="0">
              <a:solidFill>
                <a:srgbClr val="00518E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6888"/>
            <a:ext cx="7924800" cy="914400"/>
          </a:xfrm>
        </p:spPr>
        <p:txBody>
          <a:bodyPr>
            <a:noAutofit/>
          </a:bodyPr>
          <a:lstStyle/>
          <a:p>
            <a:r>
              <a:rPr lang="en-US" sz="3600" dirty="0" smtClean="0"/>
              <a:t>Infrastructure and Workforce Development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752600"/>
            <a:ext cx="8229600" cy="304800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sz="4300" b="1" dirty="0" smtClean="0"/>
              <a:t>Continuous Improvement</a:t>
            </a:r>
          </a:p>
          <a:p>
            <a:pPr algn="ctr">
              <a:buNone/>
            </a:pPr>
            <a:endParaRPr lang="en-US" dirty="0" smtClean="0"/>
          </a:p>
          <a:p>
            <a:pPr>
              <a:spcAft>
                <a:spcPts val="1200"/>
              </a:spcAft>
            </a:pPr>
            <a:r>
              <a:rPr lang="en-US" sz="3500" dirty="0" smtClean="0"/>
              <a:t>Develop and support training for the public health system</a:t>
            </a:r>
          </a:p>
          <a:p>
            <a:pPr>
              <a:spcAft>
                <a:spcPts val="1200"/>
              </a:spcAft>
            </a:pPr>
            <a:r>
              <a:rPr lang="en-US" sz="3500" dirty="0" smtClean="0"/>
              <a:t>Provide technical assistance</a:t>
            </a:r>
          </a:p>
        </p:txBody>
      </p:sp>
      <p:sp>
        <p:nvSpPr>
          <p:cNvPr id="6" name="Content Placeholder 6"/>
          <p:cNvSpPr txBox="1">
            <a:spLocks/>
          </p:cNvSpPr>
          <p:nvPr/>
        </p:nvSpPr>
        <p:spPr>
          <a:xfrm>
            <a:off x="228600" y="5486400"/>
            <a:ext cx="8686800" cy="68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4500" i="1" dirty="0" smtClean="0">
                <a:solidFill>
                  <a:srgbClr val="00599A"/>
                </a:solidFill>
                <a:latin typeface="Century Gothic" pitchFamily="34" charset="0"/>
              </a:rPr>
              <a:t>  Collaboration… Collaboration… Collaboration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sz="3600" dirty="0">
              <a:solidFill>
                <a:srgbClr val="00518E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Sharing Our Good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4114800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en-US" sz="5700" b="1" dirty="0" smtClean="0"/>
              <a:t>Advocacy</a:t>
            </a:r>
          </a:p>
          <a:p>
            <a:pPr algn="ctr">
              <a:buNone/>
            </a:pPr>
            <a:endParaRPr lang="en-US" sz="4000" dirty="0" smtClean="0"/>
          </a:p>
          <a:p>
            <a:pPr>
              <a:spcAft>
                <a:spcPts val="1200"/>
              </a:spcAft>
            </a:pPr>
            <a:r>
              <a:rPr lang="en-US" sz="4600" dirty="0" smtClean="0"/>
              <a:t>Share our work the right way, at the right time, to the right people</a:t>
            </a:r>
          </a:p>
          <a:p>
            <a:pPr>
              <a:spcAft>
                <a:spcPts val="1200"/>
              </a:spcAft>
            </a:pPr>
            <a:r>
              <a:rPr lang="en-US" sz="4600" dirty="0" smtClean="0"/>
              <a:t>Enhance existing partnerships and relationships</a:t>
            </a:r>
          </a:p>
          <a:p>
            <a:pPr>
              <a:spcAft>
                <a:spcPts val="1200"/>
              </a:spcAft>
            </a:pPr>
            <a:r>
              <a:rPr lang="en-US" sz="4600" dirty="0" smtClean="0"/>
              <a:t>Build relationships with emerging partners</a:t>
            </a:r>
          </a:p>
        </p:txBody>
      </p:sp>
      <p:sp>
        <p:nvSpPr>
          <p:cNvPr id="6" name="Content Placeholder 6"/>
          <p:cNvSpPr txBox="1">
            <a:spLocks/>
          </p:cNvSpPr>
          <p:nvPr/>
        </p:nvSpPr>
        <p:spPr>
          <a:xfrm>
            <a:off x="228600" y="5486400"/>
            <a:ext cx="8686800" cy="68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4500" i="1" dirty="0" smtClean="0">
                <a:solidFill>
                  <a:srgbClr val="00599A"/>
                </a:solidFill>
                <a:latin typeface="Century Gothic" pitchFamily="34" charset="0"/>
              </a:rPr>
              <a:t>  Collaboration… Collaboration… Collaboration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sz="3600" dirty="0">
              <a:solidFill>
                <a:srgbClr val="00518E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What’s Happening 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8382000" cy="4343400"/>
          </a:xfrm>
        </p:spPr>
        <p:txBody>
          <a:bodyPr>
            <a:normAutofit/>
          </a:bodyPr>
          <a:lstStyle/>
          <a:p>
            <a:pPr marL="514350" indent="-514350">
              <a:spcAft>
                <a:spcPts val="800"/>
              </a:spcAft>
            </a:pPr>
            <a:r>
              <a:rPr lang="en-US" dirty="0" smtClean="0"/>
              <a:t>13 grants for LHD accreditation projects</a:t>
            </a:r>
          </a:p>
          <a:p>
            <a:pPr marL="514350" indent="-514350">
              <a:spcAft>
                <a:spcPts val="800"/>
              </a:spcAft>
            </a:pPr>
            <a:r>
              <a:rPr lang="en-US" dirty="0" smtClean="0"/>
              <a:t>Funding CLHO to hire a Local Accreditation Manager</a:t>
            </a:r>
          </a:p>
          <a:p>
            <a:pPr marL="514350" indent="-514350">
              <a:spcAft>
                <a:spcPts val="800"/>
              </a:spcAft>
            </a:pPr>
            <a:r>
              <a:rPr lang="en-US" dirty="0" smtClean="0"/>
              <a:t>Sharing existing QI training to build better  system approach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Grantees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464D6-BEC2-4D33-BE9D-923ED37456CF}" type="slidenum">
              <a:rPr lang="en-US" smtClean="0">
                <a:solidFill>
                  <a:srgbClr val="FFFFFF"/>
                </a:solidFill>
              </a:rPr>
              <a:pPr/>
              <a:t>24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Content Placeholder 5" descr="ARGranteeMap2011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990845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Happening 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458200" cy="4297363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800"/>
              </a:spcAft>
            </a:pPr>
            <a:r>
              <a:rPr lang="en-US" dirty="0" smtClean="0"/>
              <a:t>Hiring State staff to coordinate the work</a:t>
            </a:r>
          </a:p>
          <a:p>
            <a:pPr>
              <a:spcAft>
                <a:spcPts val="800"/>
              </a:spcAft>
            </a:pPr>
            <a:r>
              <a:rPr lang="en-US" dirty="0" smtClean="0"/>
              <a:t>Developing connections to existing work groups, e.g., Accreditation Work Group, Community Health Assessment Partnership</a:t>
            </a:r>
          </a:p>
          <a:p>
            <a:r>
              <a:rPr lang="en-US" dirty="0" smtClean="0"/>
              <a:t>Building requirements for OR-CHAT with a local/state/tribal work group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LEMER\Local Settings\Temporary Internet Files\Content.IE5\75XK4XQV\MC900237268[1].wmf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56000" contrast="-47000"/>
          </a:blip>
          <a:srcRect b="3125"/>
          <a:stretch>
            <a:fillRect/>
          </a:stretch>
        </p:blipFill>
        <p:spPr bwMode="auto">
          <a:xfrm>
            <a:off x="5111169" y="4056888"/>
            <a:ext cx="4032831" cy="2362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Happening Next?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3820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Plan for the Public Health Division’s accreditation work</a:t>
            </a:r>
          </a:p>
          <a:p>
            <a:pPr lvl="1"/>
            <a:r>
              <a:rPr lang="en-US" dirty="0" smtClean="0"/>
              <a:t>Strategic Plan</a:t>
            </a:r>
          </a:p>
          <a:p>
            <a:pPr lvl="1"/>
            <a:r>
              <a:rPr lang="en-US" dirty="0" smtClean="0"/>
              <a:t>Community Health Assessment</a:t>
            </a:r>
          </a:p>
          <a:p>
            <a:pPr lvl="1"/>
            <a:r>
              <a:rPr lang="en-US" dirty="0" smtClean="0"/>
              <a:t>Community Health Improvement Plan</a:t>
            </a:r>
          </a:p>
          <a:p>
            <a:pPr lvl="1">
              <a:buNone/>
            </a:pPr>
            <a:endParaRPr lang="en-US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600" dirty="0" smtClean="0">
                <a:solidFill>
                  <a:srgbClr val="00599A"/>
                </a:solidFill>
              </a:rPr>
              <a:t>Complete our self </a:t>
            </a:r>
          </a:p>
          <a:p>
            <a:pPr marL="342900" lvl="1" indent="-342900">
              <a:buNone/>
            </a:pPr>
            <a:r>
              <a:rPr lang="en-US" sz="3600" dirty="0" smtClean="0">
                <a:solidFill>
                  <a:srgbClr val="00599A"/>
                </a:solidFill>
              </a:rPr>
              <a:t>	assessment</a:t>
            </a:r>
          </a:p>
          <a:p>
            <a:pPr marL="742950" lvl="2" indent="-342900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001000" cy="914400"/>
          </a:xfrm>
        </p:spPr>
        <p:txBody>
          <a:bodyPr/>
          <a:lstStyle/>
          <a:p>
            <a:r>
              <a:rPr lang="en-US" dirty="0" smtClean="0"/>
              <a:t>Communicate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Performance Management Program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28600" y="3429000"/>
            <a:ext cx="2819400" cy="2438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00"/>
                </a:solidFill>
              </a:rPr>
              <a:t>Quality</a:t>
            </a:r>
          </a:p>
          <a:p>
            <a:pPr algn="ctr"/>
            <a:endParaRPr lang="en-US" sz="800" dirty="0" smtClean="0">
              <a:solidFill>
                <a:srgbClr val="FFFFFF"/>
              </a:solidFill>
            </a:endParaRPr>
          </a:p>
          <a:p>
            <a:pPr algn="ctr"/>
            <a:r>
              <a:rPr lang="en-US" sz="2500" dirty="0" smtClean="0">
                <a:solidFill>
                  <a:srgbClr val="FFFFFF"/>
                </a:solidFill>
              </a:rPr>
              <a:t>Promote a culture of continuous improvement in the PH system                </a:t>
            </a:r>
            <a:endParaRPr lang="en-US" sz="2500" dirty="0">
              <a:solidFill>
                <a:srgbClr val="FFFFFF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019800" y="3429000"/>
            <a:ext cx="2819400" cy="2438400"/>
          </a:xfrm>
          <a:prstGeom prst="roundRect">
            <a:avLst/>
          </a:prstGeom>
          <a:gradFill>
            <a:gsLst>
              <a:gs pos="0">
                <a:schemeClr val="dk2">
                  <a:tint val="40000"/>
                  <a:satMod val="350000"/>
                </a:schemeClr>
              </a:gs>
              <a:gs pos="40000">
                <a:schemeClr val="dk2">
                  <a:tint val="45000"/>
                  <a:shade val="99000"/>
                  <a:satMod val="350000"/>
                </a:schemeClr>
              </a:gs>
              <a:gs pos="100000">
                <a:schemeClr val="accent6">
                  <a:lumMod val="75000"/>
                </a:schemeClr>
              </a:gs>
            </a:gsLst>
          </a:gra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00"/>
                </a:solidFill>
              </a:rPr>
              <a:t>Partnerships</a:t>
            </a:r>
          </a:p>
          <a:p>
            <a:pPr algn="ctr"/>
            <a:endParaRPr lang="en-US" sz="2000" dirty="0" smtClean="0">
              <a:solidFill>
                <a:srgbClr val="FFFFFF"/>
              </a:solidFill>
            </a:endParaRPr>
          </a:p>
          <a:p>
            <a:pPr algn="ctr"/>
            <a:r>
              <a:rPr lang="en-US" sz="2200" dirty="0" smtClean="0">
                <a:solidFill>
                  <a:srgbClr val="FFFFFF"/>
                </a:solidFill>
              </a:rPr>
              <a:t>Strengthen PH system partnerships and the public’s understanding of the importance of PH.</a:t>
            </a:r>
            <a:endParaRPr lang="en-US" sz="2200" dirty="0">
              <a:solidFill>
                <a:srgbClr val="FFFFFF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124200" y="3429000"/>
            <a:ext cx="2819400" cy="2438400"/>
          </a:xfrm>
          <a:prstGeom prst="roundRect">
            <a:avLst/>
          </a:prstGeom>
          <a:gradFill>
            <a:gsLst>
              <a:gs pos="100000">
                <a:srgbClr val="003760"/>
              </a:gs>
              <a:gs pos="40000">
                <a:schemeClr val="dk2">
                  <a:tint val="45000"/>
                  <a:shade val="99000"/>
                  <a:satMod val="350000"/>
                </a:schemeClr>
              </a:gs>
              <a:gs pos="100000">
                <a:schemeClr val="accent6">
                  <a:lumMod val="75000"/>
                </a:schemeClr>
              </a:gs>
            </a:gsLst>
          </a:gra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00"/>
                </a:solidFill>
              </a:rPr>
              <a:t>Performance</a:t>
            </a:r>
          </a:p>
          <a:p>
            <a:pPr algn="ctr"/>
            <a:endParaRPr lang="en-US" sz="1000" dirty="0" smtClean="0">
              <a:solidFill>
                <a:srgbClr val="FFFFFF"/>
              </a:solidFill>
            </a:endParaRPr>
          </a:p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Enhance the PH system’s capacity to provide efficient and effective services.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464D6-BEC2-4D33-BE9D-923ED37456CF}" type="slidenum">
              <a:rPr lang="en-US" smtClean="0">
                <a:solidFill>
                  <a:srgbClr val="FFFFFF"/>
                </a:solidFill>
              </a:rPr>
              <a:pPr/>
              <a:t>27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us online</a:t>
            </a:r>
            <a:endParaRPr lang="en-US" dirty="0"/>
          </a:p>
        </p:txBody>
      </p:sp>
      <p:pic>
        <p:nvPicPr>
          <p:cNvPr id="4" name="Picture Placeholder 4" descr="iStock_000000436721Mediu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91200" y="1752600"/>
            <a:ext cx="2545292" cy="1908969"/>
          </a:xfr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464D6-BEC2-4D33-BE9D-923ED37456CF}" type="slidenum">
              <a:rPr lang="en-US" smtClean="0">
                <a:solidFill>
                  <a:srgbClr val="FFFFFF"/>
                </a:solidFill>
              </a:rPr>
              <a:pPr/>
              <a:t>28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905000"/>
            <a:ext cx="53340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518E"/>
                </a:solidFill>
                <a:latin typeface="Century Gothic" pitchFamily="34" charset="0"/>
              </a:rPr>
              <a:t>Performance Management Program</a:t>
            </a:r>
          </a:p>
          <a:p>
            <a:r>
              <a:rPr lang="en-US" sz="2800" b="1" dirty="0" smtClean="0">
                <a:solidFill>
                  <a:srgbClr val="F79646">
                    <a:lumMod val="75000"/>
                  </a:srgbClr>
                </a:solidFill>
                <a:latin typeface="Century Gothic" pitchFamily="34" charset="0"/>
              </a:rPr>
              <a:t>http://1.usa.gov/PerformanceManagementProgram</a:t>
            </a:r>
          </a:p>
          <a:p>
            <a:endParaRPr lang="en-US" sz="3200" b="1" dirty="0" smtClean="0">
              <a:solidFill>
                <a:srgbClr val="00518E"/>
              </a:solidFill>
              <a:latin typeface="Century Gothic" pitchFamily="34" charset="0"/>
            </a:endParaRPr>
          </a:p>
          <a:p>
            <a:r>
              <a:rPr lang="en-US" sz="3200" b="1" dirty="0" smtClean="0">
                <a:solidFill>
                  <a:srgbClr val="00518E"/>
                </a:solidFill>
                <a:latin typeface="Century Gothic" pitchFamily="34" charset="0"/>
              </a:rPr>
              <a:t>PH Accreditation and Quality Improvement</a:t>
            </a:r>
          </a:p>
          <a:p>
            <a:r>
              <a:rPr lang="en-US" sz="2400" b="1" dirty="0" smtClean="0">
                <a:solidFill>
                  <a:srgbClr val="F79646">
                    <a:lumMod val="75000"/>
                  </a:srgbClr>
                </a:solidFill>
                <a:latin typeface="Century Gothic" pitchFamily="34" charset="0"/>
              </a:rPr>
              <a:t>http://1.usa.gov/AccreditationQI</a:t>
            </a:r>
          </a:p>
          <a:p>
            <a:endParaRPr lang="en-US" sz="3200" b="1" dirty="0">
              <a:solidFill>
                <a:srgbClr val="00518E"/>
              </a:solidFill>
              <a:latin typeface="Century Gothic" pitchFamily="34" charset="0"/>
            </a:endParaRPr>
          </a:p>
        </p:txBody>
      </p:sp>
      <p:pic>
        <p:nvPicPr>
          <p:cNvPr id="6" name="Picture 5" descr="iStock_000006467770Mediu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1200" y="3886200"/>
            <a:ext cx="2564892" cy="163987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04800" y="1600200"/>
            <a:ext cx="88392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Lydia </a:t>
            </a:r>
            <a:r>
              <a:rPr lang="en-US" dirty="0" err="1" smtClean="0"/>
              <a:t>Emer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Performance Improvement Manager</a:t>
            </a:r>
          </a:p>
          <a:p>
            <a:pPr>
              <a:buNone/>
            </a:pPr>
            <a:r>
              <a:rPr lang="en-US" dirty="0" smtClean="0"/>
              <a:t>Lydia.S.Emer@state.or.us</a:t>
            </a:r>
          </a:p>
          <a:p>
            <a:pPr>
              <a:buNone/>
            </a:pPr>
            <a:r>
              <a:rPr lang="en-US" dirty="0" smtClean="0"/>
              <a:t>971-673-1223</a:t>
            </a:r>
            <a:endParaRPr lang="en-US" dirty="0"/>
          </a:p>
        </p:txBody>
      </p:sp>
      <p:pic>
        <p:nvPicPr>
          <p:cNvPr id="11" name="Picture 4" descr="LydiaEm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3886200"/>
            <a:ext cx="3200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Accreditation Pre-Requisites</a:t>
            </a:r>
          </a:p>
          <a:p>
            <a:r>
              <a:rPr lang="en-US" dirty="0" smtClean="0"/>
              <a:t>MAPP</a:t>
            </a:r>
          </a:p>
          <a:p>
            <a:r>
              <a:rPr lang="en-US" dirty="0" smtClean="0"/>
              <a:t>Roadmap to Healthy Communities </a:t>
            </a:r>
          </a:p>
          <a:p>
            <a:r>
              <a:rPr lang="en-US" dirty="0" smtClean="0"/>
              <a:t>Methodology</a:t>
            </a:r>
          </a:p>
          <a:p>
            <a:r>
              <a:rPr lang="en-US" dirty="0" smtClean="0"/>
              <a:t>Bridge to CHIP</a:t>
            </a:r>
          </a:p>
          <a:p>
            <a:r>
              <a:rPr lang="en-US" dirty="0" smtClean="0"/>
              <a:t>Recommendations for HIP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advTm="1591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Pre-Requisites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Community Health Assessment</a:t>
            </a:r>
          </a:p>
          <a:p>
            <a:r>
              <a:rPr lang="en-US" dirty="0" smtClean="0"/>
              <a:t>Community Health Improvement Plan</a:t>
            </a:r>
          </a:p>
          <a:p>
            <a:r>
              <a:rPr lang="en-US" dirty="0" smtClean="0"/>
              <a:t>Public Health Dept Strategic Plan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57200"/>
            <a:ext cx="8095440" cy="593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 smtClean="0"/>
              <a:t>M</a:t>
            </a:r>
            <a:r>
              <a:rPr lang="en-US" sz="2400" dirty="0" smtClean="0"/>
              <a:t>obilizing for </a:t>
            </a:r>
            <a:r>
              <a:rPr lang="en-US" sz="2400" b="1" dirty="0" smtClean="0"/>
              <a:t>A</a:t>
            </a:r>
            <a:r>
              <a:rPr lang="en-US" sz="2400" dirty="0" smtClean="0"/>
              <a:t>ction through </a:t>
            </a:r>
            <a:r>
              <a:rPr lang="en-US" sz="2400" b="1" dirty="0" smtClean="0"/>
              <a:t>P</a:t>
            </a:r>
            <a:r>
              <a:rPr lang="en-US" sz="2400" dirty="0" smtClean="0"/>
              <a:t>lanning &amp; </a:t>
            </a:r>
            <a:r>
              <a:rPr lang="en-US" sz="2400" b="1" dirty="0" smtClean="0"/>
              <a:t>P</a:t>
            </a:r>
            <a:r>
              <a:rPr lang="en-US" sz="2400" dirty="0" smtClean="0"/>
              <a:t>artnerships:  </a:t>
            </a:r>
            <a:br>
              <a:rPr lang="en-US" sz="2400" dirty="0" smtClean="0"/>
            </a:br>
            <a:r>
              <a:rPr lang="en-US" sz="2400" dirty="0" smtClean="0"/>
              <a:t>A Community Approach to Health Improvement</a:t>
            </a:r>
            <a:endParaRPr lang="en-US" sz="24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676400"/>
            <a:ext cx="4038600" cy="3524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52400" y="5715000"/>
            <a:ext cx="5181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NACCHO Website – MAPP Resources www.naccho.org/topics/infrastructure/mapp/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Clr>
                <a:srgbClr val="00B050"/>
              </a:buClr>
              <a:buFont typeface="Wingdings" pitchFamily="2" charset="2"/>
              <a:buChar char="ü"/>
            </a:pPr>
            <a:r>
              <a:rPr lang="en-US" dirty="0" smtClean="0"/>
              <a:t>Phase 1: Organize for Success/Partnership development</a:t>
            </a:r>
          </a:p>
          <a:p>
            <a:pPr>
              <a:buClr>
                <a:srgbClr val="00B050"/>
              </a:buClr>
              <a:buFont typeface="Wingdings" pitchFamily="2" charset="2"/>
              <a:buChar char="ü"/>
            </a:pPr>
            <a:r>
              <a:rPr lang="en-US" dirty="0" smtClean="0"/>
              <a:t>Phase 2: Visioning</a:t>
            </a:r>
          </a:p>
          <a:p>
            <a:pPr>
              <a:buClr>
                <a:srgbClr val="00B050"/>
              </a:buClr>
              <a:buFont typeface="Wingdings" pitchFamily="2" charset="2"/>
              <a:buChar char="ü"/>
            </a:pPr>
            <a:r>
              <a:rPr lang="en-US" dirty="0" smtClean="0"/>
              <a:t>Phase 3: Assessments (4)</a:t>
            </a:r>
          </a:p>
          <a:p>
            <a:pPr>
              <a:buClr>
                <a:srgbClr val="00B050"/>
              </a:buClr>
              <a:buFont typeface="Wingdings" pitchFamily="2" charset="2"/>
              <a:buChar char="ü"/>
            </a:pPr>
            <a:r>
              <a:rPr lang="en-US" dirty="0" smtClean="0"/>
              <a:t>Phase 4: Identify Strategic Issues</a:t>
            </a:r>
          </a:p>
          <a:p>
            <a:pPr>
              <a:buClr>
                <a:srgbClr val="FFFF00"/>
              </a:buClr>
            </a:pPr>
            <a:r>
              <a:rPr lang="en-US" dirty="0" smtClean="0"/>
              <a:t>Phase 5: Formulate goals and strategies</a:t>
            </a:r>
          </a:p>
          <a:p>
            <a:pPr>
              <a:buClr>
                <a:srgbClr val="FFFF00"/>
              </a:buClr>
            </a:pPr>
            <a:r>
              <a:rPr lang="en-US" dirty="0" smtClean="0"/>
              <a:t>Phase 6: Action Cycle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 to Healthy Communities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Oregon City pilot</a:t>
            </a:r>
          </a:p>
          <a:p>
            <a:r>
              <a:rPr lang="en-US" dirty="0" smtClean="0"/>
              <a:t>County-wide 2009</a:t>
            </a:r>
          </a:p>
          <a:p>
            <a:r>
              <a:rPr lang="en-US" dirty="0" smtClean="0"/>
              <a:t>MAPP</a:t>
            </a:r>
          </a:p>
          <a:p>
            <a:pPr>
              <a:buNone/>
            </a:pPr>
            <a:r>
              <a:rPr lang="en-US" dirty="0" smtClean="0"/>
              <a:t>	Phase 1 Partnership Development</a:t>
            </a:r>
          </a:p>
          <a:p>
            <a:pPr>
              <a:buNone/>
            </a:pPr>
            <a:r>
              <a:rPr lang="en-US" dirty="0" smtClean="0"/>
              <a:t>	Phase 2 Visioning</a:t>
            </a:r>
          </a:p>
          <a:p>
            <a:pPr>
              <a:buNone/>
            </a:pPr>
            <a:r>
              <a:rPr lang="en-US" dirty="0" smtClean="0"/>
              <a:t>	Phase 3 Assessments</a:t>
            </a:r>
          </a:p>
          <a:p>
            <a:pPr>
              <a:buNone/>
            </a:pPr>
            <a:r>
              <a:rPr lang="en-US" dirty="0" smtClean="0"/>
              <a:t>	Phase 4 Identify Strategic Issues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Community Themes and Strengths</a:t>
            </a:r>
          </a:p>
          <a:p>
            <a:r>
              <a:rPr lang="en-US" dirty="0" smtClean="0"/>
              <a:t>Forces of Change Assessment</a:t>
            </a:r>
          </a:p>
          <a:p>
            <a:r>
              <a:rPr lang="en-US" dirty="0" smtClean="0"/>
              <a:t>Local Public Health Assessment</a:t>
            </a:r>
          </a:p>
          <a:p>
            <a:r>
              <a:rPr lang="en-US" dirty="0" smtClean="0"/>
              <a:t>Community Health Status Assessment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Clr>
                <a:srgbClr val="00B050"/>
              </a:buClr>
              <a:buFont typeface="Wingdings" pitchFamily="2" charset="2"/>
              <a:buChar char="ü"/>
            </a:pPr>
            <a:r>
              <a:rPr lang="en-US" dirty="0" smtClean="0"/>
              <a:t>Town Hall style Meetings</a:t>
            </a:r>
          </a:p>
          <a:p>
            <a:pPr>
              <a:buClr>
                <a:srgbClr val="00B050"/>
              </a:buClr>
              <a:buFont typeface="Wingdings" pitchFamily="2" charset="2"/>
              <a:buChar char="ü"/>
            </a:pPr>
            <a:r>
              <a:rPr lang="en-US" dirty="0" smtClean="0"/>
              <a:t>Online Survey</a:t>
            </a:r>
          </a:p>
          <a:p>
            <a:pPr>
              <a:buClr>
                <a:srgbClr val="00B050"/>
              </a:buClr>
              <a:buFont typeface="Wingdings" pitchFamily="2" charset="2"/>
              <a:buChar char="ü"/>
            </a:pPr>
            <a:r>
              <a:rPr lang="en-US" dirty="0" smtClean="0"/>
              <a:t>Paper (in-person) survey</a:t>
            </a:r>
          </a:p>
          <a:p>
            <a:pPr>
              <a:buClr>
                <a:srgbClr val="00B050"/>
              </a:buClr>
              <a:buFont typeface="Wingdings" pitchFamily="2" charset="2"/>
              <a:buChar char="ü"/>
            </a:pPr>
            <a:r>
              <a:rPr lang="en-US" dirty="0" smtClean="0"/>
              <a:t>Key informant interviews</a:t>
            </a:r>
          </a:p>
          <a:p>
            <a:r>
              <a:rPr lang="en-US" dirty="0" smtClean="0"/>
              <a:t>Meeting in A Box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7.1|65.2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PHD-PMP">
  <a:themeElements>
    <a:clrScheme name="Custom 1">
      <a:dk1>
        <a:srgbClr val="000000"/>
      </a:dk1>
      <a:lt1>
        <a:srgbClr val="FFFFFF"/>
      </a:lt1>
      <a:dk2>
        <a:srgbClr val="8CAC47"/>
      </a:dk2>
      <a:lt2>
        <a:srgbClr val="EBF1DD"/>
      </a:lt2>
      <a:accent1>
        <a:srgbClr val="708B39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PHD-PMP">
  <a:themeElements>
    <a:clrScheme name="Custom 1">
      <a:dk1>
        <a:srgbClr val="000000"/>
      </a:dk1>
      <a:lt1>
        <a:srgbClr val="FFFFFF"/>
      </a:lt1>
      <a:dk2>
        <a:srgbClr val="8CAC47"/>
      </a:dk2>
      <a:lt2>
        <a:srgbClr val="EBF1DD"/>
      </a:lt2>
      <a:accent1>
        <a:srgbClr val="708B39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0_PHD-PMP">
  <a:themeElements>
    <a:clrScheme name="Custom 1">
      <a:dk1>
        <a:srgbClr val="000000"/>
      </a:dk1>
      <a:lt1>
        <a:srgbClr val="FFFFFF"/>
      </a:lt1>
      <a:dk2>
        <a:srgbClr val="8CAC47"/>
      </a:dk2>
      <a:lt2>
        <a:srgbClr val="EBF1DD"/>
      </a:lt2>
      <a:accent1>
        <a:srgbClr val="708B39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1_PHD-PMP">
  <a:themeElements>
    <a:clrScheme name="Custom 1">
      <a:dk1>
        <a:srgbClr val="000000"/>
      </a:dk1>
      <a:lt1>
        <a:srgbClr val="FFFFFF"/>
      </a:lt1>
      <a:dk2>
        <a:srgbClr val="8CAC47"/>
      </a:dk2>
      <a:lt2>
        <a:srgbClr val="EBF1DD"/>
      </a:lt2>
      <a:accent1>
        <a:srgbClr val="708B39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2_PHD-PMP">
  <a:themeElements>
    <a:clrScheme name="Custom 1">
      <a:dk1>
        <a:srgbClr val="000000"/>
      </a:dk1>
      <a:lt1>
        <a:srgbClr val="FFFFFF"/>
      </a:lt1>
      <a:dk2>
        <a:srgbClr val="8CAC47"/>
      </a:dk2>
      <a:lt2>
        <a:srgbClr val="EBF1DD"/>
      </a:lt2>
      <a:accent1>
        <a:srgbClr val="708B39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3_PHD-PMP">
  <a:themeElements>
    <a:clrScheme name="Custom 1">
      <a:dk1>
        <a:srgbClr val="000000"/>
      </a:dk1>
      <a:lt1>
        <a:srgbClr val="FFFFFF"/>
      </a:lt1>
      <a:dk2>
        <a:srgbClr val="8CAC47"/>
      </a:dk2>
      <a:lt2>
        <a:srgbClr val="EBF1DD"/>
      </a:lt2>
      <a:accent1>
        <a:srgbClr val="708B39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4_PHD-PMP">
  <a:themeElements>
    <a:clrScheme name="Custom 1">
      <a:dk1>
        <a:srgbClr val="000000"/>
      </a:dk1>
      <a:lt1>
        <a:srgbClr val="FFFFFF"/>
      </a:lt1>
      <a:dk2>
        <a:srgbClr val="8CAC47"/>
      </a:dk2>
      <a:lt2>
        <a:srgbClr val="EBF1DD"/>
      </a:lt2>
      <a:accent1>
        <a:srgbClr val="708B39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HD-PMP">
  <a:themeElements>
    <a:clrScheme name="Custom 1">
      <a:dk1>
        <a:srgbClr val="000000"/>
      </a:dk1>
      <a:lt1>
        <a:srgbClr val="FFFFFF"/>
      </a:lt1>
      <a:dk2>
        <a:srgbClr val="8CAC47"/>
      </a:dk2>
      <a:lt2>
        <a:srgbClr val="EBF1DD"/>
      </a:lt2>
      <a:accent1>
        <a:srgbClr val="708B39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PHD-PMP">
  <a:themeElements>
    <a:clrScheme name="Custom 1">
      <a:dk1>
        <a:srgbClr val="000000"/>
      </a:dk1>
      <a:lt1>
        <a:srgbClr val="FFFFFF"/>
      </a:lt1>
      <a:dk2>
        <a:srgbClr val="8CAC47"/>
      </a:dk2>
      <a:lt2>
        <a:srgbClr val="EBF1DD"/>
      </a:lt2>
      <a:accent1>
        <a:srgbClr val="708B39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PHD-PMP">
  <a:themeElements>
    <a:clrScheme name="Custom 1">
      <a:dk1>
        <a:srgbClr val="000000"/>
      </a:dk1>
      <a:lt1>
        <a:srgbClr val="FFFFFF"/>
      </a:lt1>
      <a:dk2>
        <a:srgbClr val="8CAC47"/>
      </a:dk2>
      <a:lt2>
        <a:srgbClr val="EBF1DD"/>
      </a:lt2>
      <a:accent1>
        <a:srgbClr val="708B39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PHD-PMP">
  <a:themeElements>
    <a:clrScheme name="Custom 1">
      <a:dk1>
        <a:srgbClr val="000000"/>
      </a:dk1>
      <a:lt1>
        <a:srgbClr val="FFFFFF"/>
      </a:lt1>
      <a:dk2>
        <a:srgbClr val="8CAC47"/>
      </a:dk2>
      <a:lt2>
        <a:srgbClr val="EBF1DD"/>
      </a:lt2>
      <a:accent1>
        <a:srgbClr val="708B39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PHD-PMP">
  <a:themeElements>
    <a:clrScheme name="Custom 1">
      <a:dk1>
        <a:srgbClr val="000000"/>
      </a:dk1>
      <a:lt1>
        <a:srgbClr val="FFFFFF"/>
      </a:lt1>
      <a:dk2>
        <a:srgbClr val="8CAC47"/>
      </a:dk2>
      <a:lt2>
        <a:srgbClr val="EBF1DD"/>
      </a:lt2>
      <a:accent1>
        <a:srgbClr val="708B39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PHD-PMP">
  <a:themeElements>
    <a:clrScheme name="Custom 1">
      <a:dk1>
        <a:srgbClr val="000000"/>
      </a:dk1>
      <a:lt1>
        <a:srgbClr val="FFFFFF"/>
      </a:lt1>
      <a:dk2>
        <a:srgbClr val="8CAC47"/>
      </a:dk2>
      <a:lt2>
        <a:srgbClr val="EBF1DD"/>
      </a:lt2>
      <a:accent1>
        <a:srgbClr val="708B39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PHD-PMP">
  <a:themeElements>
    <a:clrScheme name="Custom 1">
      <a:dk1>
        <a:srgbClr val="000000"/>
      </a:dk1>
      <a:lt1>
        <a:srgbClr val="FFFFFF"/>
      </a:lt1>
      <a:dk2>
        <a:srgbClr val="8CAC47"/>
      </a:dk2>
      <a:lt2>
        <a:srgbClr val="EBF1DD"/>
      </a:lt2>
      <a:accent1>
        <a:srgbClr val="708B39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PHD-PMP">
  <a:themeElements>
    <a:clrScheme name="Custom 1">
      <a:dk1>
        <a:srgbClr val="000000"/>
      </a:dk1>
      <a:lt1>
        <a:srgbClr val="FFFFFF"/>
      </a:lt1>
      <a:dk2>
        <a:srgbClr val="8CAC47"/>
      </a:dk2>
      <a:lt2>
        <a:srgbClr val="EBF1DD"/>
      </a:lt2>
      <a:accent1>
        <a:srgbClr val="708B39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853</TotalTime>
  <Words>1083</Words>
  <Application>Microsoft Office PowerPoint</Application>
  <PresentationFormat>On-screen Show (4:3)</PresentationFormat>
  <Paragraphs>268</Paragraphs>
  <Slides>29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16</vt:i4>
      </vt:variant>
      <vt:variant>
        <vt:lpstr>Slide Titles</vt:lpstr>
      </vt:variant>
      <vt:variant>
        <vt:i4>29</vt:i4>
      </vt:variant>
    </vt:vector>
  </HeadingPairs>
  <TitlesOfParts>
    <vt:vector size="45" baseType="lpstr">
      <vt:lpstr>Civic</vt:lpstr>
      <vt:lpstr>PHD-PMP</vt:lpstr>
      <vt:lpstr>1_PHD-PMP</vt:lpstr>
      <vt:lpstr>2_PHD-PMP</vt:lpstr>
      <vt:lpstr>3_PHD-PMP</vt:lpstr>
      <vt:lpstr>4_PHD-PMP</vt:lpstr>
      <vt:lpstr>5_PHD-PMP</vt:lpstr>
      <vt:lpstr>6_PHD-PMP</vt:lpstr>
      <vt:lpstr>7_PHD-PMP</vt:lpstr>
      <vt:lpstr>8_PHD-PMP</vt:lpstr>
      <vt:lpstr>9_PHD-PMP</vt:lpstr>
      <vt:lpstr>10_PHD-PMP</vt:lpstr>
      <vt:lpstr>11_PHD-PMP</vt:lpstr>
      <vt:lpstr>12_PHD-PMP</vt:lpstr>
      <vt:lpstr>13_PHD-PMP</vt:lpstr>
      <vt:lpstr>14_PHD-PMP</vt:lpstr>
      <vt:lpstr>Clackamas County Public Health Accreditation Readiness</vt:lpstr>
      <vt:lpstr>Slide 2</vt:lpstr>
      <vt:lpstr>Overview</vt:lpstr>
      <vt:lpstr>Pre-Requisites</vt:lpstr>
      <vt:lpstr>Slide 5</vt:lpstr>
      <vt:lpstr>Mobilizing for Action through Planning &amp; Partnerships:   A Community Approach to Health Improvement</vt:lpstr>
      <vt:lpstr>Roadmap to Healthy Communities</vt:lpstr>
      <vt:lpstr>Assessments</vt:lpstr>
      <vt:lpstr>Methodology</vt:lpstr>
      <vt:lpstr>Community Priorities/Report</vt:lpstr>
      <vt:lpstr>Roadmap follow-up</vt:lpstr>
      <vt:lpstr>Bridge to CHIP</vt:lpstr>
      <vt:lpstr>Recommendations</vt:lpstr>
      <vt:lpstr>  </vt:lpstr>
      <vt:lpstr>Performance Management  Program</vt:lpstr>
      <vt:lpstr>Background</vt:lpstr>
      <vt:lpstr>Grant Goal</vt:lpstr>
      <vt:lpstr>Grant Goal</vt:lpstr>
      <vt:lpstr>How We Get There</vt:lpstr>
      <vt:lpstr>What’s the Plan?</vt:lpstr>
      <vt:lpstr>Infrastructure and Workforce Development</vt:lpstr>
      <vt:lpstr>Sharing Our Good Work</vt:lpstr>
      <vt:lpstr>What’s Happening Now?</vt:lpstr>
      <vt:lpstr>Local Grantees</vt:lpstr>
      <vt:lpstr>What’s Happening Now?</vt:lpstr>
      <vt:lpstr>What’s Happening Next?</vt:lpstr>
      <vt:lpstr>Communicate</vt:lpstr>
      <vt:lpstr>Find us online</vt:lpstr>
      <vt:lpstr>Contact Information</vt:lpstr>
    </vt:vector>
  </TitlesOfParts>
  <Company>Clackamas County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Clackamas County Public Health Accreditation Readiness</dc:title>
  <dc:creator>jeskridge</dc:creator>
  <cp:lastModifiedBy>jeskridge</cp:lastModifiedBy>
  <cp:revision>74</cp:revision>
  <dcterms:created xsi:type="dcterms:W3CDTF">2011-09-29T00:50:50Z</dcterms:created>
  <dcterms:modified xsi:type="dcterms:W3CDTF">2011-11-17T18:28:22Z</dcterms:modified>
</cp:coreProperties>
</file>